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7" r:id="rId4"/>
    <p:sldId id="262" r:id="rId5"/>
    <p:sldId id="265" r:id="rId6"/>
    <p:sldId id="266" r:id="rId7"/>
    <p:sldId id="305" r:id="rId8"/>
    <p:sldId id="263" r:id="rId9"/>
    <p:sldId id="268" r:id="rId10"/>
    <p:sldId id="270" r:id="rId11"/>
    <p:sldId id="271" r:id="rId12"/>
    <p:sldId id="269" r:id="rId13"/>
    <p:sldId id="264" r:id="rId14"/>
    <p:sldId id="272" r:id="rId15"/>
    <p:sldId id="273" r:id="rId16"/>
    <p:sldId id="260" r:id="rId17"/>
    <p:sldId id="261" r:id="rId18"/>
    <p:sldId id="276" r:id="rId19"/>
    <p:sldId id="275" r:id="rId20"/>
    <p:sldId id="280" r:id="rId21"/>
    <p:sldId id="277" r:id="rId22"/>
    <p:sldId id="274" r:id="rId23"/>
    <p:sldId id="278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302" r:id="rId35"/>
    <p:sldId id="301" r:id="rId36"/>
    <p:sldId id="291" r:id="rId37"/>
    <p:sldId id="298" r:id="rId38"/>
    <p:sldId id="295" r:id="rId39"/>
    <p:sldId id="297" r:id="rId40"/>
    <p:sldId id="296" r:id="rId41"/>
    <p:sldId id="292" r:id="rId42"/>
    <p:sldId id="299" r:id="rId43"/>
    <p:sldId id="293" r:id="rId44"/>
    <p:sldId id="303" r:id="rId45"/>
    <p:sldId id="300" r:id="rId46"/>
    <p:sldId id="294" r:id="rId47"/>
    <p:sldId id="258" r:id="rId48"/>
    <p:sldId id="259" r:id="rId49"/>
    <p:sldId id="304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3"/>
    <p:restoredTop sz="86551"/>
  </p:normalViewPr>
  <p:slideViewPr>
    <p:cSldViewPr snapToGrid="0" snapToObjects="1">
      <p:cViewPr varScale="1">
        <p:scale>
          <a:sx n="60" d="100"/>
          <a:sy n="60" d="100"/>
        </p:scale>
        <p:origin x="29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D0B67-9313-DF4A-81C4-D181F33C19D1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B50D1-0DEC-814A-A19B-CEBAF1ED4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40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Grande famille de 300 genres environ-87 en F -</a:t>
            </a:r>
          </a:p>
          <a:p>
            <a:r>
              <a:rPr lang="fr-FR" dirty="0"/>
              <a:t>Sera traitée 	en 2 parties. : 25 Janvier : la famille au sens strict : répartition, place dans la classification, </a:t>
            </a:r>
            <a:r>
              <a:rPr lang="fr-FR" dirty="0" err="1"/>
              <a:t>ap.végétatif</a:t>
            </a:r>
            <a:r>
              <a:rPr lang="fr-FR" dirty="0"/>
              <a:t> et </a:t>
            </a:r>
            <a:r>
              <a:rPr lang="fr-FR" dirty="0" err="1"/>
              <a:t>ap</a:t>
            </a:r>
            <a:r>
              <a:rPr lang="fr-FR" dirty="0"/>
              <a:t>. reproducteur</a:t>
            </a:r>
          </a:p>
          <a:p>
            <a:r>
              <a:rPr lang="fr-FR" dirty="0"/>
              <a:t>                                          22 Février : les différents genres de la flore française présentés par groupes.  Tels qu’ils sont traités dans Flora </a:t>
            </a:r>
            <a:r>
              <a:rPr lang="fr-FR" dirty="0" err="1"/>
              <a:t>Gallica</a:t>
            </a:r>
            <a:r>
              <a:rPr lang="fr-FR" dirty="0"/>
              <a:t>  (Geneviève </a:t>
            </a:r>
            <a:r>
              <a:rPr lang="fr-FR" dirty="0" err="1"/>
              <a:t>Maqueron</a:t>
            </a:r>
            <a:r>
              <a:rPr lang="fr-FR" dirty="0"/>
              <a:t>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 . </a:t>
            </a:r>
            <a:r>
              <a:rPr lang="fr-FR" dirty="0" err="1"/>
              <a:t>campestre</a:t>
            </a:r>
            <a:r>
              <a:rPr lang="fr-FR" dirty="0"/>
              <a:t>  involucre blanchâtre  à 4  - 6 pièces étalées, étroites, linéaires-acuminées et dentées</a:t>
            </a:r>
          </a:p>
          <a:p>
            <a:r>
              <a:rPr lang="fr-FR" dirty="0"/>
              <a:t>E. </a:t>
            </a:r>
            <a:r>
              <a:rPr lang="fr-FR" dirty="0" err="1"/>
              <a:t>alpinum</a:t>
            </a:r>
            <a:r>
              <a:rPr lang="fr-FR" dirty="0"/>
              <a:t> : involucre bleuâtre à 10  - 20 pièces , étalées , dressées, et épineuses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0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Stylopode</a:t>
            </a:r>
            <a:r>
              <a:rPr lang="fr-FR" dirty="0"/>
              <a:t> qui attire les insectes à appareil buccal court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05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09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côtes primaires blanches</a:t>
            </a:r>
          </a:p>
          <a:p>
            <a:r>
              <a:rPr lang="fr-FR" dirty="0"/>
              <a:t>Côtes secondaires bleues</a:t>
            </a:r>
          </a:p>
          <a:p>
            <a:r>
              <a:rPr lang="fr-FR" dirty="0"/>
              <a:t>Bandelettes sécrétrices rouges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320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115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71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Carotte : racine pivotante</a:t>
            </a:r>
          </a:p>
          <a:p>
            <a:r>
              <a:rPr lang="fr-FR" dirty="0"/>
              <a:t>Fenouil  : Gaine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33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Famille qui préfère nettement les climats froids, tempérés, méditerranéens – elle est rare en régions tropicales</a:t>
            </a:r>
          </a:p>
          <a:p>
            <a:r>
              <a:rPr lang="fr-FR" sz="1600" dirty="0"/>
              <a:t>Une des familles les + faciles à reconnaitre car elle est très homogène</a:t>
            </a:r>
          </a:p>
          <a:p>
            <a:r>
              <a:rPr lang="fr-FR" sz="1600" dirty="0"/>
              <a:t>Mais les espèces sont souvent difficiles, à distinguer les unes des autres</a:t>
            </a:r>
          </a:p>
          <a:p>
            <a:r>
              <a:rPr lang="fr-FR" sz="1600" dirty="0"/>
              <a:t>Les plus primitives se trouvent dans las pays tropicaux et les plus évoluées dans les régions tempérées froides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96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Autrefois famille appelée Ombellifère.   Du latin </a:t>
            </a:r>
            <a:r>
              <a:rPr lang="fr-FR" dirty="0" err="1"/>
              <a:t>fero</a:t>
            </a:r>
            <a:r>
              <a:rPr lang="fr-FR" dirty="0"/>
              <a:t> = je porte.  -  plantes qui portent une ombelle</a:t>
            </a:r>
          </a:p>
          <a:p>
            <a:r>
              <a:rPr lang="fr-FR" dirty="0"/>
              <a:t>Comme fructifère = qui porte des fruits</a:t>
            </a:r>
          </a:p>
          <a:p>
            <a:r>
              <a:rPr lang="fr-FR" dirty="0"/>
              <a:t>Comme </a:t>
            </a:r>
          </a:p>
          <a:p>
            <a:r>
              <a:rPr lang="fr-FR" dirty="0"/>
              <a:t>Conifères  = qui porte des cônes. (</a:t>
            </a:r>
            <a:r>
              <a:rPr lang="fr-FR" dirty="0" err="1"/>
              <a:t>Epicea</a:t>
            </a:r>
            <a:r>
              <a:rPr lang="fr-FR" dirty="0"/>
              <a:t>, Mélèze)</a:t>
            </a:r>
          </a:p>
          <a:p>
            <a:r>
              <a:rPr lang="fr-FR" dirty="0"/>
              <a:t>Actuellement </a:t>
            </a:r>
            <a:r>
              <a:rPr lang="fr-FR" dirty="0" err="1"/>
              <a:t>Apiacée</a:t>
            </a:r>
            <a:r>
              <a:rPr lang="fr-FR" dirty="0"/>
              <a:t> du genre </a:t>
            </a:r>
            <a:r>
              <a:rPr lang="fr-FR" dirty="0" err="1"/>
              <a:t>Apium</a:t>
            </a:r>
            <a:r>
              <a:rPr lang="fr-FR" dirty="0"/>
              <a:t> + </a:t>
            </a:r>
            <a:r>
              <a:rPr lang="fr-FR" dirty="0" err="1"/>
              <a:t>acées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0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accumulation de réserves dans sa partie souterraine (racine pivotante) mais pas de floraison la 1e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37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dune est dite vive quand  elle continue de se déplacer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5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Conium</a:t>
            </a:r>
            <a:r>
              <a:rPr lang="fr-FR" dirty="0"/>
              <a:t> </a:t>
            </a:r>
            <a:r>
              <a:rPr lang="fr-FR" dirty="0" err="1"/>
              <a:t>maculatum</a:t>
            </a:r>
            <a:r>
              <a:rPr lang="fr-FR" dirty="0"/>
              <a:t> : Grande Ciguë, plante herbacée bisannuelle très toxique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04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Division en mode </a:t>
            </a:r>
            <a:r>
              <a:rPr lang="fr-FR" dirty="0" err="1"/>
              <a:t>pénné</a:t>
            </a:r>
            <a:endParaRPr lang="fr-FR" dirty="0"/>
          </a:p>
          <a:p>
            <a:endParaRPr lang="fr-FR" dirty="0"/>
          </a:p>
          <a:p>
            <a:r>
              <a:rPr lang="fr-FR" dirty="0"/>
              <a:t>Division en mode </a:t>
            </a:r>
            <a:r>
              <a:rPr lang="fr-FR" dirty="0" err="1"/>
              <a:t>terné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81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 err="1"/>
              <a:t>Aegopodium</a:t>
            </a:r>
            <a:r>
              <a:rPr lang="fr-FR" i="1" dirty="0"/>
              <a:t> </a:t>
            </a:r>
            <a:r>
              <a:rPr lang="fr-FR" i="1" dirty="0" err="1"/>
              <a:t>podegraria</a:t>
            </a:r>
            <a:r>
              <a:rPr lang="fr-FR" i="1" dirty="0"/>
              <a:t>  = Herbe aux goutteux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Podagre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Goutte affectant les pieds due à une accumulation d'acide urique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81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Napiforme</a:t>
            </a:r>
            <a:r>
              <a:rPr lang="fr-FR" dirty="0"/>
              <a:t> :en forme de navet</a:t>
            </a:r>
          </a:p>
          <a:p>
            <a:r>
              <a:rPr lang="fr-FR" dirty="0" err="1"/>
              <a:t>Disssémination</a:t>
            </a:r>
            <a:r>
              <a:rPr lang="fr-FR" dirty="0"/>
              <a:t> éventuelle parla faune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B50D1-0DEC-814A-A19B-CEBAF1ED45B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3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854B6-F102-744D-9433-90042031C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7CD656-2FDF-994F-9734-63B33924F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35BEA6-A015-D846-949D-69DE878A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57D71A-C842-7347-A388-9D1002FF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250939-0F2C-974C-A7FC-60225377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34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3BA83-983E-6947-B43F-BD3E7870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F92D25-8A27-D14B-BFCA-BA6A38EE5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D8D758-F812-9A43-86DB-3FAA5383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AA8E3-0123-4241-87E3-BCE13B9B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26DD53-6CD8-2647-9C19-EF8357A8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237F65-AB19-9541-8693-69A41FC2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3FBE9F-CF3C-EB41-ABDB-9DF6E767A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E4E1E-BD8B-5248-9BC0-38B59321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8146D-814C-4C4A-9201-B562FAB7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858FE-E498-4741-A037-350C0C0F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52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9F52B-C660-4D46-A307-86730161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60528-9FFF-F74B-BC5F-0869E500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8D988C-2929-D143-A011-2F935F44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DBF12B-6723-7A48-9135-944F7D10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3A1133-7870-6D4C-AC3A-415E618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F3CD5-6C44-274F-9658-D2027F99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C725F2-D6B0-0D48-B4D7-10DAB10DE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50624-BB62-3C49-9757-8C6E8769C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7D2AAC-1F94-6C4C-A4F4-2A6E0080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5D1785-1660-6741-9749-00268DA0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CA74B-2E14-1F4B-981A-6F6A343D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154DC2-664B-8A4E-885E-7BC7188B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D71D45-EE32-464C-9960-02A172896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02B2BD-136F-B04D-BEBA-2BFEF6AB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05FE23-0D79-4F4E-AF60-0CA22C62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F2845F-46E2-2F47-9F26-0A235F56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47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B4F0C-6CF8-144E-A8D5-33582EB4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449F82-CE32-D740-A99E-6F013A2B9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B50F29-64B9-CE44-B87D-0E6AEA7E5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D4DD9A-2110-D641-AC76-3924B156F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B58EDB-520C-8C4C-984D-ACAF84D63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D2A177-4388-1348-B324-64A3053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635326-2DF0-A24C-BA91-66DC8F4C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713404-8BE5-4C41-9FC5-E1C560D4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56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5685D-D37F-E342-8F39-5E55E67E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F5E9EB-5494-314A-A9E8-1D6A4CF8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480467-0AAA-9B4D-85E9-64EBF7EF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E0CC25-7E91-174C-99E2-833130D3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3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E4B834-38B5-6542-9055-171B0B33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1703D4-CA9F-C14A-A5EE-294C90F6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BA8D05-45E0-BF4E-8F94-E0CC396A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00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468D5-CF55-584A-8B38-D9B65E18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28F6E-919B-6641-B3DA-7AA3A5C53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284BAA-06C6-1340-961B-572469ED0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70B84F-2087-344B-883F-DFC142E0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14B2EF-10B9-B841-A7F7-500B3432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45526C-1D65-6D48-9539-E237F002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583F4-C23D-B34F-B85E-0C7295D0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42EF7C-817B-7948-B8D9-849D1C056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A8B06-C40F-4F4D-96C4-AB0F8150C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A4AC17-DBFB-0641-BC80-F1660EDE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472871-8CD7-1A4A-BB03-2C4E5B32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5E115E-73BD-EF46-B82E-FED177A3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87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4D873C-635D-8740-AB8E-D1BAA11E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D3024E-FD64-B74D-B239-3D31BDAA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4787B5-4661-534A-9333-0DB03772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408F-01E3-F54C-A64C-44DF83EEE82D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8356D-E102-D04A-A301-7872517E0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8A7686-5FB2-EC46-9973-1E13BBCDB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DDBF-3C66-C64C-B093-FBF7BD1B15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61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F415F-02E7-AD48-B562-13BA276E4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756AAA-80F8-E442-AE69-CE1AB5871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9EE7AA-3AAA-574A-B685-D5C45814F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614" y="-5407643"/>
            <a:ext cx="12967225" cy="136843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DE9B35-778E-124F-AA25-B8E3A00FACC4}"/>
              </a:ext>
            </a:extLst>
          </p:cNvPr>
          <p:cNvSpPr txBox="1"/>
          <p:nvPr/>
        </p:nvSpPr>
        <p:spPr>
          <a:xfrm>
            <a:off x="2969172" y="322402"/>
            <a:ext cx="62536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/>
              <a:t>La famille des </a:t>
            </a:r>
            <a:r>
              <a:rPr lang="fr-FR" sz="4000" dirty="0" err="1"/>
              <a:t>Apiacées</a:t>
            </a: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7285C9-57B7-CC4D-809C-2218CF64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010" y="2258668"/>
            <a:ext cx="2159000" cy="2159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3EBB9F2-1225-484A-B85B-F31DB0FB1EA2}"/>
              </a:ext>
            </a:extLst>
          </p:cNvPr>
          <p:cNvSpPr txBox="1"/>
          <p:nvPr/>
        </p:nvSpPr>
        <p:spPr>
          <a:xfrm>
            <a:off x="2143031" y="4374001"/>
            <a:ext cx="18982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(Liliane Roubaudi</a:t>
            </a:r>
            <a:r>
              <a:rPr lang="fr-FR" sz="1600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821371-18AB-D34C-A5C4-D7D15FA71D0C}"/>
              </a:ext>
            </a:extLst>
          </p:cNvPr>
          <p:cNvSpPr txBox="1"/>
          <p:nvPr/>
        </p:nvSpPr>
        <p:spPr>
          <a:xfrm>
            <a:off x="3214981" y="1998937"/>
            <a:ext cx="3858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Atelier du 25 Janvier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C50881-8EB4-3040-8DC9-DF934F63B5C7}"/>
              </a:ext>
            </a:extLst>
          </p:cNvPr>
          <p:cNvSpPr txBox="1"/>
          <p:nvPr/>
        </p:nvSpPr>
        <p:spPr>
          <a:xfrm>
            <a:off x="9636369" y="4983982"/>
            <a:ext cx="944545" cy="5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B1963B-CA1A-1A47-B857-9CECCD69F08E}"/>
              </a:ext>
            </a:extLst>
          </p:cNvPr>
          <p:cNvSpPr txBox="1"/>
          <p:nvPr/>
        </p:nvSpPr>
        <p:spPr>
          <a:xfrm>
            <a:off x="6509657" y="5761501"/>
            <a:ext cx="29391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Photos : Camille Granger</a:t>
            </a:r>
          </a:p>
          <a:p>
            <a:r>
              <a:rPr lang="fr-FR" sz="1400" b="1" dirty="0"/>
              <a:t>               Didier Roubaudi</a:t>
            </a:r>
          </a:p>
        </p:txBody>
      </p:sp>
    </p:spTree>
    <p:extLst>
      <p:ext uri="{BB962C8B-B14F-4D97-AF65-F5344CB8AC3E}">
        <p14:creationId xmlns:p14="http://schemas.microsoft.com/office/powerpoint/2010/main" val="310747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60C5EE-F713-2F4D-850B-F828314C9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458" y="0"/>
            <a:ext cx="2912542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8BA715-AA76-1244-948D-D442DB36F1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758" y="47066"/>
            <a:ext cx="5219700" cy="38862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7DA9C1F-2FBF-AC4B-912F-38147330FF14}"/>
              </a:ext>
            </a:extLst>
          </p:cNvPr>
          <p:cNvSpPr txBox="1"/>
          <p:nvPr/>
        </p:nvSpPr>
        <p:spPr>
          <a:xfrm>
            <a:off x="-40598" y="749508"/>
            <a:ext cx="3819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- Tout en étant très découpée, la feuille est parfois charnue – </a:t>
            </a:r>
          </a:p>
          <a:p>
            <a:r>
              <a:rPr lang="fr-FR" dirty="0"/>
              <a:t>Feuilles succulentes (comestibles) non dentées, mais divisées en segments linéaires, lancéolés et pointus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8689E3-9362-324D-B2FC-AAC7312CCABA}"/>
              </a:ext>
            </a:extLst>
          </p:cNvPr>
          <p:cNvSpPr txBox="1"/>
          <p:nvPr/>
        </p:nvSpPr>
        <p:spPr>
          <a:xfrm>
            <a:off x="1004341" y="2533338"/>
            <a:ext cx="2623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Crithmum </a:t>
            </a:r>
            <a:r>
              <a:rPr lang="fr-FR" sz="1600" i="1" dirty="0" err="1"/>
              <a:t>maritimum</a:t>
            </a:r>
            <a:endParaRPr lang="fr-FR" sz="1600" i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996E92-84F3-DF42-8276-BE4F89ADD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074" y="3155950"/>
            <a:ext cx="4300842" cy="29483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96420A-42D7-C540-BBA9-015F2808DD58}"/>
              </a:ext>
            </a:extLst>
          </p:cNvPr>
          <p:cNvSpPr txBox="1"/>
          <p:nvPr/>
        </p:nvSpPr>
        <p:spPr>
          <a:xfrm>
            <a:off x="2480188" y="6226709"/>
            <a:ext cx="464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La feuille peut aussi être  épineuse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8AEE5F-A6CE-294F-9B93-4AC0621ACC61}"/>
              </a:ext>
            </a:extLst>
          </p:cNvPr>
          <p:cNvSpPr txBox="1"/>
          <p:nvPr/>
        </p:nvSpPr>
        <p:spPr>
          <a:xfrm>
            <a:off x="22572" y="4843445"/>
            <a:ext cx="324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Eryngium</a:t>
            </a:r>
            <a:r>
              <a:rPr lang="fr-FR" sz="1600" i="1" dirty="0"/>
              <a:t> </a:t>
            </a:r>
            <a:r>
              <a:rPr lang="fr-FR" sz="1600" i="1" dirty="0" err="1"/>
              <a:t>campestre</a:t>
            </a:r>
            <a:endParaRPr lang="fr-FR" sz="1600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0A4717A-4D9B-484D-907C-0AC953E17A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155950"/>
            <a:ext cx="457200" cy="5461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B42B92-2DE8-2B40-BE50-13DE69BC57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155950"/>
            <a:ext cx="457200" cy="5461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B91AB2F-08CC-5F42-8B88-BAE7FDB461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62" y="4351338"/>
            <a:ext cx="2572038" cy="257203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01F2944-F59C-E644-8DD8-1A2C5F6C847B}"/>
              </a:ext>
            </a:extLst>
          </p:cNvPr>
          <p:cNvSpPr txBox="1"/>
          <p:nvPr/>
        </p:nvSpPr>
        <p:spPr>
          <a:xfrm>
            <a:off x="7299289" y="4631165"/>
            <a:ext cx="226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- La feuille est parfois perfoliée </a:t>
            </a:r>
            <a:r>
              <a:rPr lang="fr-FR" dirty="0"/>
              <a:t>(traversée par, la tige)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DADECE3-1A16-E144-9B16-B97D7A38BF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155950"/>
            <a:ext cx="457200" cy="5461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668F569-35F9-234F-824F-31316CE75B93}"/>
              </a:ext>
            </a:extLst>
          </p:cNvPr>
          <p:cNvSpPr txBox="1"/>
          <p:nvPr/>
        </p:nvSpPr>
        <p:spPr>
          <a:xfrm>
            <a:off x="7299289" y="5800445"/>
            <a:ext cx="2320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Bupleurum</a:t>
            </a:r>
            <a:r>
              <a:rPr lang="fr-FR" sz="1600" i="1" dirty="0"/>
              <a:t> </a:t>
            </a:r>
            <a:r>
              <a:rPr lang="fr-FR" sz="1600" i="1" dirty="0" err="1"/>
              <a:t>rotundifolium</a:t>
            </a:r>
            <a:endParaRPr lang="fr-FR" sz="1600" i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E0A2AEF-DC70-244F-B735-FB14D6729BE7}"/>
              </a:ext>
            </a:extLst>
          </p:cNvPr>
          <p:cNvSpPr txBox="1"/>
          <p:nvPr/>
        </p:nvSpPr>
        <p:spPr>
          <a:xfrm>
            <a:off x="194872" y="6265889"/>
            <a:ext cx="232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 D. Roubaudi)</a:t>
            </a:r>
          </a:p>
        </p:txBody>
      </p:sp>
    </p:spTree>
    <p:extLst>
      <p:ext uri="{BB962C8B-B14F-4D97-AF65-F5344CB8AC3E}">
        <p14:creationId xmlns:p14="http://schemas.microsoft.com/office/powerpoint/2010/main" val="5881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3396C-B6DB-B94D-8D36-7B71525A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74" y="-264462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dirty="0"/>
              <a:t>Et la gaine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FCB47F7-6098-5349-9A36-420998B70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7" y="660854"/>
            <a:ext cx="2712078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AEAE29-C87A-7B42-AA8A-231606AB8831}"/>
              </a:ext>
            </a:extLst>
          </p:cNvPr>
          <p:cNvSpPr txBox="1"/>
          <p:nvPr/>
        </p:nvSpPr>
        <p:spPr>
          <a:xfrm>
            <a:off x="51787" y="4909457"/>
            <a:ext cx="256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Angelica </a:t>
            </a:r>
            <a:r>
              <a:rPr lang="fr-FR" sz="1600" i="1" dirty="0" err="1"/>
              <a:t>sylvestris</a:t>
            </a:r>
            <a:endParaRPr lang="fr-FR" sz="16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02F93F-019D-194B-AD4C-B69855CC5FED}"/>
              </a:ext>
            </a:extLst>
          </p:cNvPr>
          <p:cNvSpPr txBox="1"/>
          <p:nvPr/>
        </p:nvSpPr>
        <p:spPr>
          <a:xfrm>
            <a:off x="152400" y="5225143"/>
            <a:ext cx="456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la partie basale du pétiole plus ou moins élargie et engainant la tige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2AF99F-57DD-F241-A498-06D23ED07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485" y="-87086"/>
            <a:ext cx="4073693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649524F-50AC-FA41-8309-956D8C178FFB}"/>
              </a:ext>
            </a:extLst>
          </p:cNvPr>
          <p:cNvSpPr txBox="1"/>
          <p:nvPr/>
        </p:nvSpPr>
        <p:spPr>
          <a:xfrm>
            <a:off x="7184571" y="5704114"/>
            <a:ext cx="16546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Ferula</a:t>
            </a:r>
            <a:r>
              <a:rPr lang="fr-FR" sz="1600" i="1" dirty="0"/>
              <a:t> </a:t>
            </a:r>
            <a:r>
              <a:rPr lang="fr-FR" sz="1600" i="1" dirty="0" err="1"/>
              <a:t>communis</a:t>
            </a:r>
            <a:endParaRPr lang="fr-FR" sz="1600" i="1" dirty="0"/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D29FDCAE-4884-D44F-B45D-CD9565507FDC}"/>
              </a:ext>
            </a:extLst>
          </p:cNvPr>
          <p:cNvSpPr/>
          <p:nvPr/>
        </p:nvSpPr>
        <p:spPr>
          <a:xfrm>
            <a:off x="2763865" y="849086"/>
            <a:ext cx="3440991" cy="30371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Elle peut être étroite, élargie, plus ou moins renflée, auriculée, appliquée contre la tige, scarieuse à la marge, amplexicaule </a:t>
            </a:r>
            <a:r>
              <a:rPr lang="fr-FR" dirty="0" err="1">
                <a:solidFill>
                  <a:schemeClr val="tx1"/>
                </a:solidFill>
              </a:rPr>
              <a:t>etc</a:t>
            </a:r>
            <a:r>
              <a:rPr lang="fr-FR" dirty="0">
                <a:solidFill>
                  <a:schemeClr val="tx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45682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16EF3-878D-8E43-AC24-A23EAB85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22" y="-35970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L’appareil végétatif souterrain est bien développé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1E9D40-418F-024D-9619-0AF2647CFB52}"/>
              </a:ext>
            </a:extLst>
          </p:cNvPr>
          <p:cNvSpPr txBox="1"/>
          <p:nvPr/>
        </p:nvSpPr>
        <p:spPr>
          <a:xfrm>
            <a:off x="345688" y="517236"/>
            <a:ext cx="776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 – Quand l’appareil souterrain est une racine</a:t>
            </a:r>
          </a:p>
          <a:p>
            <a:r>
              <a:rPr lang="fr-FR" b="1" dirty="0"/>
              <a:t> pivotante </a:t>
            </a:r>
            <a:r>
              <a:rPr lang="fr-FR" dirty="0"/>
              <a:t>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E7347A7-ED8C-F74F-BC74-76FBB4275D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86" y="1081450"/>
            <a:ext cx="2439922" cy="393086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8DF568-B227-D241-A1D3-6F041EF50498}"/>
              </a:ext>
            </a:extLst>
          </p:cNvPr>
          <p:cNvSpPr txBox="1"/>
          <p:nvPr/>
        </p:nvSpPr>
        <p:spPr>
          <a:xfrm>
            <a:off x="917101" y="5848769"/>
            <a:ext cx="417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Organe souterrain assurant le stockage des  substances de réserve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0211F0-D8CF-7044-9A5D-D6A8F176C9CF}"/>
              </a:ext>
            </a:extLst>
          </p:cNvPr>
          <p:cNvSpPr txBox="1"/>
          <p:nvPr/>
        </p:nvSpPr>
        <p:spPr>
          <a:xfrm>
            <a:off x="923486" y="5086188"/>
            <a:ext cx="2299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Apium</a:t>
            </a:r>
            <a:r>
              <a:rPr lang="fr-FR" sz="1600" i="1" dirty="0"/>
              <a:t> </a:t>
            </a:r>
            <a:r>
              <a:rPr lang="fr-FR" sz="1600" i="1" dirty="0" err="1"/>
              <a:t>graveolens</a:t>
            </a:r>
            <a:endParaRPr lang="fr-FR" sz="16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C56C36-44E7-1542-9369-06A0E8084FA2}"/>
              </a:ext>
            </a:extLst>
          </p:cNvPr>
          <p:cNvSpPr txBox="1"/>
          <p:nvPr/>
        </p:nvSpPr>
        <p:spPr>
          <a:xfrm>
            <a:off x="5957659" y="610324"/>
            <a:ext cx="522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 – Quand l’appareil souterrain est un rhizome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F6D17AF-9A61-C34E-9684-166FF7961A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774" y="1163567"/>
            <a:ext cx="4360348" cy="371718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C7B1A64-9A2D-8F4D-BEAD-452428A5A1A3}"/>
              </a:ext>
            </a:extLst>
          </p:cNvPr>
          <p:cNvSpPr txBox="1"/>
          <p:nvPr/>
        </p:nvSpPr>
        <p:spPr>
          <a:xfrm>
            <a:off x="7015419" y="5006898"/>
            <a:ext cx="311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Aegopodium</a:t>
            </a:r>
            <a:r>
              <a:rPr lang="fr-FR" sz="1600" i="1" dirty="0"/>
              <a:t> </a:t>
            </a:r>
            <a:r>
              <a:rPr lang="fr-FR" sz="1600" i="1" dirty="0" err="1"/>
              <a:t>podegraria</a:t>
            </a:r>
            <a:endParaRPr lang="fr-FR" sz="1600" i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217573F-4E6E-FE47-8E24-A4076F284EB9}"/>
              </a:ext>
            </a:extLst>
          </p:cNvPr>
          <p:cNvSpPr txBox="1"/>
          <p:nvPr/>
        </p:nvSpPr>
        <p:spPr>
          <a:xfrm>
            <a:off x="6556917" y="5709424"/>
            <a:ext cx="408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Rhizome : tige souterraine  garnie de réserves, portant des écailles , des racines adventives et  même des feuilles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D7CBFE1-D93A-A44A-8DFA-062D02399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365" y="847981"/>
            <a:ext cx="2309294" cy="44228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33B5A8-96ED-8241-810C-FABF1FE88BBA}"/>
              </a:ext>
            </a:extLst>
          </p:cNvPr>
          <p:cNvSpPr txBox="1"/>
          <p:nvPr/>
        </p:nvSpPr>
        <p:spPr>
          <a:xfrm>
            <a:off x="3475353" y="5455520"/>
            <a:ext cx="243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Anthriscus</a:t>
            </a:r>
            <a:r>
              <a:rPr lang="fr-FR" sz="1600" i="1" dirty="0"/>
              <a:t> </a:t>
            </a:r>
            <a:r>
              <a:rPr lang="fr-FR" sz="1600" i="1" dirty="0" err="1"/>
              <a:t>sylvestris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9831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1"/>
      <p:bldP spid="18" grpId="0"/>
      <p:bldP spid="1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6EE807-BD54-5948-A8D9-44FDE74F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02" y="-203587"/>
            <a:ext cx="10515600" cy="1325563"/>
          </a:xfrm>
        </p:spPr>
        <p:txBody>
          <a:bodyPr>
            <a:normAutofit/>
          </a:bodyPr>
          <a:lstStyle/>
          <a:p>
            <a:endParaRPr lang="fr-FR" sz="2000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510BA2-7597-584F-A5D2-92FA6F6B2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052" y="688046"/>
            <a:ext cx="254573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CBEA96-4FB9-C142-BDC3-93A26C0DE0CF}"/>
              </a:ext>
            </a:extLst>
          </p:cNvPr>
          <p:cNvSpPr txBox="1"/>
          <p:nvPr/>
        </p:nvSpPr>
        <p:spPr>
          <a:xfrm>
            <a:off x="9348439" y="5066335"/>
            <a:ext cx="284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Chaerophyllum</a:t>
            </a:r>
            <a:r>
              <a:rPr lang="fr-FR" i="1" dirty="0"/>
              <a:t> </a:t>
            </a:r>
            <a:r>
              <a:rPr lang="fr-FR" i="1" dirty="0" err="1"/>
              <a:t>bulbosum</a:t>
            </a:r>
            <a:endParaRPr lang="fr-FR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12E2E6-3722-6B40-AFD2-2D8AD8FCD9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051" y="923558"/>
            <a:ext cx="3013601" cy="36818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7209A-41C4-B544-B68A-E6218CB2F84A}"/>
              </a:ext>
            </a:extLst>
          </p:cNvPr>
          <p:cNvSpPr txBox="1"/>
          <p:nvPr/>
        </p:nvSpPr>
        <p:spPr>
          <a:xfrm>
            <a:off x="7203688" y="4737980"/>
            <a:ext cx="201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Daucus </a:t>
            </a:r>
            <a:r>
              <a:rPr lang="fr-FR" i="1" dirty="0" err="1"/>
              <a:t>muricatus</a:t>
            </a:r>
            <a:endParaRPr lang="fr-FR" i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3B2BE8-0B80-7E4C-BEF8-9FFEE136B3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42" y="1680560"/>
            <a:ext cx="5065568" cy="3429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F0EFECF-3E65-204C-AB55-43D2C701C5A1}"/>
              </a:ext>
            </a:extLst>
          </p:cNvPr>
          <p:cNvSpPr txBox="1"/>
          <p:nvPr/>
        </p:nvSpPr>
        <p:spPr>
          <a:xfrm>
            <a:off x="547736" y="5631622"/>
            <a:ext cx="326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Oenanthe</a:t>
            </a:r>
            <a:r>
              <a:rPr lang="fr-FR" i="1" dirty="0"/>
              <a:t> </a:t>
            </a:r>
            <a:r>
              <a:rPr lang="fr-FR" i="1" dirty="0" err="1"/>
              <a:t>salicifolia</a:t>
            </a:r>
            <a:endParaRPr lang="fr-FR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B2D7B3-0A6E-5540-B753-F13EC5FD82E5}"/>
              </a:ext>
            </a:extLst>
          </p:cNvPr>
          <p:cNvSpPr txBox="1"/>
          <p:nvPr/>
        </p:nvSpPr>
        <p:spPr>
          <a:xfrm>
            <a:off x="3638331" y="5113285"/>
            <a:ext cx="296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Oenanthe</a:t>
            </a:r>
            <a:r>
              <a:rPr lang="fr-FR" i="1" dirty="0"/>
              <a:t> </a:t>
            </a:r>
            <a:r>
              <a:rPr lang="fr-FR" i="1" dirty="0" err="1"/>
              <a:t>peucedanifolia</a:t>
            </a:r>
            <a:endParaRPr lang="fr-FR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711A5E-A6AC-F94C-AFE5-12ED5F5BC435}"/>
              </a:ext>
            </a:extLst>
          </p:cNvPr>
          <p:cNvSpPr txBox="1"/>
          <p:nvPr/>
        </p:nvSpPr>
        <p:spPr>
          <a:xfrm>
            <a:off x="31212" y="212742"/>
            <a:ext cx="1190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 – Quand certains organes souterrains sont tubérisés :   tubercule = organe souterrain renflé, pourvu de bourgeons dormants et rempli de réserves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40DAD40-D281-B349-9D8F-3D4C86A3DEC1}"/>
              </a:ext>
            </a:extLst>
          </p:cNvPr>
          <p:cNvSpPr txBox="1"/>
          <p:nvPr/>
        </p:nvSpPr>
        <p:spPr>
          <a:xfrm>
            <a:off x="328080" y="6101482"/>
            <a:ext cx="318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Tubercules allongés et fasciculés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92DF33-627A-564A-8CF6-051F004A5904}"/>
              </a:ext>
            </a:extLst>
          </p:cNvPr>
          <p:cNvSpPr txBox="1"/>
          <p:nvPr/>
        </p:nvSpPr>
        <p:spPr>
          <a:xfrm>
            <a:off x="3657600" y="5688720"/>
            <a:ext cx="2326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Tubercules </a:t>
            </a:r>
            <a:r>
              <a:rPr lang="fr-FR" dirty="0" err="1"/>
              <a:t>napiformes</a:t>
            </a:r>
            <a:r>
              <a:rPr lang="fr-FR" dirty="0"/>
              <a:t>, fasciculés et sessiles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0090345-2E6C-EE44-86F1-89279E40975E}"/>
              </a:ext>
            </a:extLst>
          </p:cNvPr>
          <p:cNvSpPr txBox="1"/>
          <p:nvPr/>
        </p:nvSpPr>
        <p:spPr>
          <a:xfrm>
            <a:off x="6923581" y="5504054"/>
            <a:ext cx="220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Tubercules formés à distance sur la racine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60916B1-2615-4344-91E6-BBA5DA6F9AF0}"/>
              </a:ext>
            </a:extLst>
          </p:cNvPr>
          <p:cNvSpPr txBox="1"/>
          <p:nvPr/>
        </p:nvSpPr>
        <p:spPr>
          <a:xfrm>
            <a:off x="9972092" y="5424515"/>
            <a:ext cx="189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Tubercule </a:t>
            </a:r>
            <a:r>
              <a:rPr lang="fr-FR" dirty="0" err="1"/>
              <a:t>napiforme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79C6EC-437D-5A47-AC33-BF7B06EB4FD0}"/>
              </a:ext>
            </a:extLst>
          </p:cNvPr>
          <p:cNvSpPr txBox="1"/>
          <p:nvPr/>
        </p:nvSpPr>
        <p:spPr>
          <a:xfrm>
            <a:off x="8212872" y="1096822"/>
            <a:ext cx="28435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(Schémas :. </a:t>
            </a:r>
            <a:r>
              <a:rPr lang="fr-FR" sz="1400" dirty="0" err="1"/>
              <a:t>J.P.Réduron</a:t>
            </a:r>
            <a:r>
              <a:rPr lang="fr-F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826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59F00-B1E0-CB42-8B66-4D27A274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8819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Les odeurs des </a:t>
            </a:r>
            <a:r>
              <a:rPr lang="fr-FR" sz="2800" b="1" dirty="0" err="1"/>
              <a:t>Apiacées</a:t>
            </a:r>
            <a:endParaRPr lang="fr-FR" sz="2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FF19DE-3F16-C54E-BE86-1F4AFBD1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99" y="681037"/>
            <a:ext cx="5278699" cy="52786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F003A30-2FEA-4A45-BB08-597A6EEF358E}"/>
              </a:ext>
            </a:extLst>
          </p:cNvPr>
          <p:cNvSpPr txBox="1"/>
          <p:nvPr/>
        </p:nvSpPr>
        <p:spPr>
          <a:xfrm>
            <a:off x="215153" y="6176963"/>
            <a:ext cx="393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Foeniculum</a:t>
            </a:r>
            <a:r>
              <a:rPr lang="fr-FR" sz="1600" i="1" dirty="0"/>
              <a:t> </a:t>
            </a:r>
            <a:r>
              <a:rPr lang="fr-FR" sz="1600" i="1" dirty="0" err="1"/>
              <a:t>vulgare</a:t>
            </a:r>
            <a:endParaRPr lang="fr-FR" sz="16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A9306C-2F51-0440-AC28-D8E3AEF6E40C}"/>
              </a:ext>
            </a:extLst>
          </p:cNvPr>
          <p:cNvSpPr txBox="1"/>
          <p:nvPr/>
        </p:nvSpPr>
        <p:spPr>
          <a:xfrm>
            <a:off x="5744584" y="298526"/>
            <a:ext cx="532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dirty="0" err="1"/>
              <a:t>Apiacées</a:t>
            </a:r>
            <a:r>
              <a:rPr lang="fr-FR" dirty="0"/>
              <a:t> émettent souvent des odeurs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753352-697E-F44C-A004-D1F8456DD8E8}"/>
              </a:ext>
            </a:extLst>
          </p:cNvPr>
          <p:cNvSpPr txBox="1"/>
          <p:nvPr/>
        </p:nvSpPr>
        <p:spPr>
          <a:xfrm>
            <a:off x="5744584" y="1169954"/>
            <a:ext cx="3915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distingue 2 types d’odeur : </a:t>
            </a:r>
          </a:p>
          <a:p>
            <a:r>
              <a:rPr lang="fr-FR" dirty="0"/>
              <a:t>1 – Les odeurs miellées, florales ou fruitées : cela concerne 55% des plantes observées –elles sont attractives par les Hyménoptères</a:t>
            </a:r>
          </a:p>
          <a:p>
            <a:r>
              <a:rPr lang="fr-FR" dirty="0"/>
              <a:t>2 – Les odeurs de fruits en décomposition, végétaux ou animaux : elles sont attractives par les Diptères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E3B4EB-B8BB-5547-B1DF-FB43CCC68EF0}"/>
              </a:ext>
            </a:extLst>
          </p:cNvPr>
          <p:cNvSpPr txBox="1"/>
          <p:nvPr/>
        </p:nvSpPr>
        <p:spPr>
          <a:xfrm>
            <a:off x="5744584" y="3513240"/>
            <a:ext cx="44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Mais 33%  des </a:t>
            </a:r>
            <a:r>
              <a:rPr lang="fr-FR" dirty="0" err="1"/>
              <a:t>Apiacées</a:t>
            </a:r>
            <a:r>
              <a:rPr lang="fr-FR" dirty="0"/>
              <a:t> sont inodores pour le nez humain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722EE4-98A6-B840-886C-F35694D0FB6E}"/>
              </a:ext>
            </a:extLst>
          </p:cNvPr>
          <p:cNvSpPr txBox="1"/>
          <p:nvPr/>
        </p:nvSpPr>
        <p:spPr>
          <a:xfrm>
            <a:off x="6303981" y="5653085"/>
            <a:ext cx="47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D’après J.P. </a:t>
            </a:r>
            <a:r>
              <a:rPr lang="fr-FR" b="1" dirty="0" err="1"/>
              <a:t>Réduron</a:t>
            </a:r>
            <a:r>
              <a:rPr lang="fr-FR" b="1" dirty="0"/>
              <a:t> : Les Ombellifères de France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F9B456-F407-464B-B866-2460F0338F50}"/>
              </a:ext>
            </a:extLst>
          </p:cNvPr>
          <p:cNvSpPr txBox="1"/>
          <p:nvPr/>
        </p:nvSpPr>
        <p:spPr>
          <a:xfrm>
            <a:off x="5928808" y="4378362"/>
            <a:ext cx="2757992" cy="120032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Le transport du pollen chez une espèce d’Angelica est assuré à 99% par des Hyménoptères</a:t>
            </a:r>
          </a:p>
        </p:txBody>
      </p:sp>
    </p:spTree>
    <p:extLst>
      <p:ext uri="{BB962C8B-B14F-4D97-AF65-F5344CB8AC3E}">
        <p14:creationId xmlns:p14="http://schemas.microsoft.com/office/powerpoint/2010/main" val="1732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0176C0-C992-D64F-8BD7-AAB1A8F0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3336" y="0"/>
            <a:ext cx="6755802" cy="67558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4DDF6B-76F0-1C45-A4AD-E842D2196A21}"/>
              </a:ext>
            </a:extLst>
          </p:cNvPr>
          <p:cNvSpPr txBox="1"/>
          <p:nvPr/>
        </p:nvSpPr>
        <p:spPr>
          <a:xfrm>
            <a:off x="6282466" y="230188"/>
            <a:ext cx="4109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Un exemple </a:t>
            </a:r>
            <a:r>
              <a:rPr lang="fr-FR" sz="1600" i="1" dirty="0"/>
              <a:t>:</a:t>
            </a:r>
            <a:r>
              <a:rPr lang="fr-FR" sz="1600" b="1" i="1" dirty="0"/>
              <a:t> Angelica </a:t>
            </a:r>
            <a:r>
              <a:rPr lang="fr-FR" sz="1600" b="1" i="1" dirty="0" err="1"/>
              <a:t>sylvestris</a:t>
            </a:r>
            <a:endParaRPr lang="fr-FR" sz="1600" b="1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164D01-17F5-504B-B158-C9F22FF4A8E5}"/>
              </a:ext>
            </a:extLst>
          </p:cNvPr>
          <p:cNvSpPr txBox="1"/>
          <p:nvPr/>
        </p:nvSpPr>
        <p:spPr>
          <a:xfrm>
            <a:off x="6260949" y="716349"/>
            <a:ext cx="5314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Racines, tiges, et feuilles sont parcourus par des </a:t>
            </a:r>
            <a:r>
              <a:rPr lang="fr-FR" b="1" dirty="0"/>
              <a:t>canaux </a:t>
            </a:r>
            <a:r>
              <a:rPr lang="fr-FR" b="1" dirty="0" err="1"/>
              <a:t>secréteurs</a:t>
            </a:r>
            <a:r>
              <a:rPr lang="fr-FR" b="1" dirty="0"/>
              <a:t> </a:t>
            </a:r>
            <a:r>
              <a:rPr lang="fr-FR" dirty="0"/>
              <a:t>. Ils sont surtout abondants dans la tige où l’on trouve en particulier, un canal au niveau de chacune des </a:t>
            </a:r>
            <a:r>
              <a:rPr lang="fr-FR" b="1" dirty="0"/>
              <a:t>cannelures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275F1D-3C7B-7745-892B-49BE7BC4C37B}"/>
              </a:ext>
            </a:extLst>
          </p:cNvPr>
          <p:cNvSpPr txBox="1"/>
          <p:nvPr/>
        </p:nvSpPr>
        <p:spPr>
          <a:xfrm>
            <a:off x="6260949" y="2242097"/>
            <a:ext cx="580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Toutes les parties de la plante sont aromatiques mais la racine est  la partie la plus active de la plante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7266F5-15F5-0244-8D45-5976D9AB376D}"/>
              </a:ext>
            </a:extLst>
          </p:cNvPr>
          <p:cNvSpPr txBox="1"/>
          <p:nvPr/>
        </p:nvSpPr>
        <p:spPr>
          <a:xfrm>
            <a:off x="6260949" y="3590033"/>
            <a:ext cx="5550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en extrait une huile essentielle que l’on emploie en parfumerie et pour aromatiser   certaines liqueurs</a:t>
            </a:r>
          </a:p>
          <a:p>
            <a:r>
              <a:rPr lang="fr-FR" dirty="0"/>
              <a:t> ( Chartreuse, Bénédictine …)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F07E459-C3DE-2C44-9B50-A89C0E2D0D66}"/>
              </a:ext>
            </a:extLst>
          </p:cNvPr>
          <p:cNvSpPr txBox="1"/>
          <p:nvPr/>
        </p:nvSpPr>
        <p:spPr>
          <a:xfrm>
            <a:off x="6282466" y="5045336"/>
            <a:ext cx="494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plante broutée parfume le lait des vaches  !</a:t>
            </a:r>
          </a:p>
        </p:txBody>
      </p:sp>
    </p:spTree>
    <p:extLst>
      <p:ext uri="{BB962C8B-B14F-4D97-AF65-F5344CB8AC3E}">
        <p14:creationId xmlns:p14="http://schemas.microsoft.com/office/powerpoint/2010/main" val="20020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1B2D0-2F4F-C94B-B7F5-D685DA5F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34" y="-311768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L’inflorescence des </a:t>
            </a:r>
            <a:r>
              <a:rPr lang="fr-FR" sz="2800" b="1" dirty="0" err="1"/>
              <a:t>Apiacées</a:t>
            </a:r>
            <a:r>
              <a:rPr lang="fr-FR" sz="2800" b="1" dirty="0"/>
              <a:t>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99CA81-B5B7-194E-A69E-6ED2D602BE7E}"/>
              </a:ext>
            </a:extLst>
          </p:cNvPr>
          <p:cNvSpPr txBox="1"/>
          <p:nvPr/>
        </p:nvSpPr>
        <p:spPr>
          <a:xfrm>
            <a:off x="0" y="676894"/>
            <a:ext cx="473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une ombelle qui est à l’origine de l’ancien </a:t>
            </a:r>
            <a:r>
              <a:rPr lang="fr-FR" b="1" dirty="0"/>
              <a:t>nom de cette famille qui a été </a:t>
            </a:r>
            <a:r>
              <a:rPr lang="fr-FR" b="1" dirty="0" err="1"/>
              <a:t>appellée</a:t>
            </a:r>
            <a:endParaRPr lang="fr-FR" b="1" dirty="0"/>
          </a:p>
          <a:p>
            <a:r>
              <a:rPr lang="fr-FR" b="1" dirty="0">
                <a:solidFill>
                  <a:srgbClr val="FF0000"/>
                </a:solidFill>
              </a:rPr>
              <a:t> Ombellifère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7C20E9-12E5-734F-AE8F-FC65299ED93C}"/>
              </a:ext>
            </a:extLst>
          </p:cNvPr>
          <p:cNvSpPr txBox="1"/>
          <p:nvPr/>
        </p:nvSpPr>
        <p:spPr>
          <a:xfrm>
            <a:off x="0" y="1727326"/>
            <a:ext cx="648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est constituée de pédoncules floraux ( les rayons)  partant sensiblement du même point – les fleurs s’épanouissent donc toutes au même niveau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D5C5E3-4EA2-8D4D-B476-9E7AC469B64E}"/>
              </a:ext>
            </a:extLst>
          </p:cNvPr>
          <p:cNvSpPr txBox="1"/>
          <p:nvPr/>
        </p:nvSpPr>
        <p:spPr>
          <a:xfrm>
            <a:off x="0" y="2650656"/>
            <a:ext cx="718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rayon est </a:t>
            </a:r>
            <a:r>
              <a:rPr lang="fr-FR" dirty="0" err="1"/>
              <a:t>axillé</a:t>
            </a:r>
            <a:r>
              <a:rPr lang="fr-FR" dirty="0"/>
              <a:t> par une bractée qui forme l’involucre de l’ombelle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631D60-98C0-C140-98D2-0531652E3B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234" y="-180984"/>
            <a:ext cx="3798537" cy="4351337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7231FD0-5827-5E4C-9F48-7774A1100B03}"/>
              </a:ext>
            </a:extLst>
          </p:cNvPr>
          <p:cNvCxnSpPr/>
          <p:nvPr/>
        </p:nvCxnSpPr>
        <p:spPr>
          <a:xfrm>
            <a:off x="7042068" y="2835322"/>
            <a:ext cx="2921329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20C68F4-370D-E64E-BE23-2D44B1C4BEFA}"/>
              </a:ext>
            </a:extLst>
          </p:cNvPr>
          <p:cNvSpPr txBox="1"/>
          <p:nvPr/>
        </p:nvSpPr>
        <p:spPr>
          <a:xfrm>
            <a:off x="0" y="3218213"/>
            <a:ext cx="827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plus souvent, l’ombelle est composée  c’est à dire qu’il y a des ombelles simples ou ombellules plus ou moins nombreuses, elles même disposées en ombelle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90E6332-8663-7148-8DAB-7A3441071AB5}"/>
              </a:ext>
            </a:extLst>
          </p:cNvPr>
          <p:cNvSpPr txBox="1"/>
          <p:nvPr/>
        </p:nvSpPr>
        <p:spPr>
          <a:xfrm>
            <a:off x="0" y="4472183"/>
            <a:ext cx="634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ombellules sont aussi formées de rayons et généralement pourvues d’un involucelle de bractéoles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6E433C4-FF88-BE48-BD72-97D0C11FC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348" y="3975356"/>
            <a:ext cx="6341423" cy="31449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C51398-7469-0D45-8D35-E4CD1EDF83E7}"/>
              </a:ext>
            </a:extLst>
          </p:cNvPr>
          <p:cNvSpPr txBox="1"/>
          <p:nvPr/>
        </p:nvSpPr>
        <p:spPr>
          <a:xfrm>
            <a:off x="7042068" y="1393371"/>
            <a:ext cx="19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rayon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29FF695-58EF-E344-A679-180ACC01C226}"/>
              </a:ext>
            </a:extLst>
          </p:cNvPr>
          <p:cNvCxnSpPr/>
          <p:nvPr/>
        </p:nvCxnSpPr>
        <p:spPr>
          <a:xfrm>
            <a:off x="7939314" y="1600224"/>
            <a:ext cx="17417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1962F-CC42-D446-9CC5-A6D98CDF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95" y="-299893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b="1" dirty="0"/>
              <a:t>Origine de l’ombelle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C237C98-D154-214A-9685-596DCEE6C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443" y="0"/>
            <a:ext cx="6900562" cy="492700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653FB3B-B67D-E549-824C-2F4BD6EF9EC2}"/>
              </a:ext>
            </a:extLst>
          </p:cNvPr>
          <p:cNvSpPr txBox="1"/>
          <p:nvPr/>
        </p:nvSpPr>
        <p:spPr>
          <a:xfrm>
            <a:off x="281894" y="1025670"/>
            <a:ext cx="484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 évolution, chez certaines espèces, l’ombelle peut se transformer en capitule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89BD9C-6DBC-3A4A-BA35-A73C5EB9C0F4}"/>
              </a:ext>
            </a:extLst>
          </p:cNvPr>
          <p:cNvSpPr txBox="1"/>
          <p:nvPr/>
        </p:nvSpPr>
        <p:spPr>
          <a:xfrm>
            <a:off x="281894" y="2078182"/>
            <a:ext cx="472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entre-nœuds de la grappe figurée à gauche, devenant nuls, tous les pédoncules floraux partant sensiblement d’un même point, l’inflorescence devient une ombelle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FE29B3-B709-0C41-8F5B-F1CC0356B3A2}"/>
              </a:ext>
            </a:extLst>
          </p:cNvPr>
          <p:cNvSpPr txBox="1"/>
          <p:nvPr/>
        </p:nvSpPr>
        <p:spPr>
          <a:xfrm>
            <a:off x="281894" y="4108862"/>
            <a:ext cx="4539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Maintenant, si les pédoncules floraux deviennent nuls, l’inflorescence devient un capitule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7EACD7-EED2-0740-9675-CA07CF1E3D0F}"/>
              </a:ext>
            </a:extLst>
          </p:cNvPr>
          <p:cNvSpPr txBox="1"/>
          <p:nvPr/>
        </p:nvSpPr>
        <p:spPr>
          <a:xfrm>
            <a:off x="6008070" y="4927002"/>
            <a:ext cx="590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Schémas : Botanique systématique de J.L. Guignard</a:t>
            </a:r>
          </a:p>
        </p:txBody>
      </p:sp>
    </p:spTree>
    <p:extLst>
      <p:ext uri="{BB962C8B-B14F-4D97-AF65-F5344CB8AC3E}">
        <p14:creationId xmlns:p14="http://schemas.microsoft.com/office/powerpoint/2010/main" val="120282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566D9E-C160-0644-9096-733677709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5065"/>
            <a:ext cx="6809477" cy="498293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7E4467-EA5E-5242-BF8D-564A5CAE0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214" y="-99785"/>
            <a:ext cx="5687785" cy="41621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1ED362D-5092-6B4E-807C-173E2B8DF2B0}"/>
              </a:ext>
            </a:extLst>
          </p:cNvPr>
          <p:cNvSpPr txBox="1"/>
          <p:nvPr/>
        </p:nvSpPr>
        <p:spPr>
          <a:xfrm>
            <a:off x="8418286" y="6313714"/>
            <a:ext cx="3164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 C. Granger)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D0080C-5283-444C-BD5B-ED821C2E490C}"/>
              </a:ext>
            </a:extLst>
          </p:cNvPr>
          <p:cNvSpPr txBox="1"/>
          <p:nvPr/>
        </p:nvSpPr>
        <p:spPr>
          <a:xfrm>
            <a:off x="101600" y="522514"/>
            <a:ext cx="531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Quand les pédoncules floraux n’existent  plus …l’inflorescence devient un capitule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DC9894-E9F1-5644-86E4-4B41C13375CF}"/>
              </a:ext>
            </a:extLst>
          </p:cNvPr>
          <p:cNvSpPr txBox="1"/>
          <p:nvPr/>
        </p:nvSpPr>
        <p:spPr>
          <a:xfrm>
            <a:off x="7676444" y="4470400"/>
            <a:ext cx="425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Remarquez la couleur des bractées de  involucres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CE8146-4D67-224B-A26A-5925CC9E957B}"/>
              </a:ext>
            </a:extLst>
          </p:cNvPr>
          <p:cNvSpPr txBox="1"/>
          <p:nvPr/>
        </p:nvSpPr>
        <p:spPr>
          <a:xfrm>
            <a:off x="7676444" y="5376041"/>
            <a:ext cx="422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Ici, elles sont foliacées et épineuses</a:t>
            </a:r>
          </a:p>
        </p:txBody>
      </p:sp>
    </p:spTree>
    <p:extLst>
      <p:ext uri="{BB962C8B-B14F-4D97-AF65-F5344CB8AC3E}">
        <p14:creationId xmlns:p14="http://schemas.microsoft.com/office/powerpoint/2010/main" val="29304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5ABB0-630D-F54E-8D6E-E74FD252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9" y="-336624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dirty="0"/>
              <a:t>Involucre et volucelle :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FB0607-96B8-1D42-80A7-DCA9C7456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1" y="518149"/>
            <a:ext cx="3536370" cy="314029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3A8BA0-D17F-0A49-8782-24278D2CCFA9}"/>
              </a:ext>
            </a:extLst>
          </p:cNvPr>
          <p:cNvSpPr txBox="1"/>
          <p:nvPr/>
        </p:nvSpPr>
        <p:spPr>
          <a:xfrm>
            <a:off x="350874" y="3827722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Chae</a:t>
            </a:r>
            <a:r>
              <a:rPr lang="fr-FR" sz="1600" i="1" dirty="0" err="1"/>
              <a:t>rophyllum</a:t>
            </a:r>
            <a:r>
              <a:rPr lang="fr-FR" sz="1600" i="1" dirty="0"/>
              <a:t> </a:t>
            </a:r>
            <a:r>
              <a:rPr lang="fr-FR" sz="1600" i="1" dirty="0" err="1"/>
              <a:t>aureum</a:t>
            </a:r>
            <a:endParaRPr lang="fr-FR" sz="160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4EB295-4F7C-6E48-8AE2-7095CE7A71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461" y="59259"/>
            <a:ext cx="2733385" cy="31402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DEDF8E-B53A-4F47-AD84-58189E81AB6A}"/>
              </a:ext>
            </a:extLst>
          </p:cNvPr>
          <p:cNvSpPr txBox="1"/>
          <p:nvPr/>
        </p:nvSpPr>
        <p:spPr>
          <a:xfrm>
            <a:off x="3816015" y="3320736"/>
            <a:ext cx="252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Crythmum</a:t>
            </a:r>
            <a:r>
              <a:rPr lang="fr-FR" sz="1600" i="1" dirty="0"/>
              <a:t> </a:t>
            </a:r>
            <a:r>
              <a:rPr lang="fr-FR" sz="1600" i="1" dirty="0" err="1"/>
              <a:t>maritimum</a:t>
            </a:r>
            <a:endParaRPr lang="fr-FR" sz="1600" i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17A52C7-4864-4444-A25C-1F17A44DF8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073" y="3587841"/>
            <a:ext cx="4380836" cy="279278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230D7B9-4494-C746-A586-0305B12CAC32}"/>
              </a:ext>
            </a:extLst>
          </p:cNvPr>
          <p:cNvSpPr txBox="1"/>
          <p:nvPr/>
        </p:nvSpPr>
        <p:spPr>
          <a:xfrm>
            <a:off x="8431619" y="6400800"/>
            <a:ext cx="286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Pastinaca</a:t>
            </a:r>
            <a:r>
              <a:rPr lang="fr-FR" sz="1600" i="1" dirty="0"/>
              <a:t> </a:t>
            </a:r>
            <a:r>
              <a:rPr lang="fr-FR" sz="1600" i="1" dirty="0" err="1"/>
              <a:t>sativa</a:t>
            </a:r>
            <a:endParaRPr lang="fr-FR" sz="1600" i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9E331DB-2B85-6948-8F23-41C5650611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098" y="3651846"/>
            <a:ext cx="3865504" cy="258602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E317366-C4AD-6A42-A898-A751E2C173DA}"/>
              </a:ext>
            </a:extLst>
          </p:cNvPr>
          <p:cNvSpPr txBox="1"/>
          <p:nvPr/>
        </p:nvSpPr>
        <p:spPr>
          <a:xfrm>
            <a:off x="4602364" y="6400800"/>
            <a:ext cx="241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Thapsia </a:t>
            </a:r>
            <a:r>
              <a:rPr lang="fr-FR" sz="1600" i="1" dirty="0" err="1"/>
              <a:t>villosa</a:t>
            </a:r>
            <a:endParaRPr lang="fr-FR" sz="1600" i="1" dirty="0"/>
          </a:p>
        </p:txBody>
      </p:sp>
      <p:sp>
        <p:nvSpPr>
          <p:cNvPr id="21" name="Flèche vers la gauche 20">
            <a:extLst>
              <a:ext uri="{FF2B5EF4-FFF2-40B4-BE49-F238E27FC236}">
                <a16:creationId xmlns:a16="http://schemas.microsoft.com/office/drawing/2014/main" id="{7728B33D-0809-324D-9AF6-AD106C65859F}"/>
              </a:ext>
            </a:extLst>
          </p:cNvPr>
          <p:cNvSpPr/>
          <p:nvPr/>
        </p:nvSpPr>
        <p:spPr>
          <a:xfrm>
            <a:off x="9494874" y="1292343"/>
            <a:ext cx="2697126" cy="1591908"/>
          </a:xfrm>
          <a:prstGeom prst="leftArrow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Bractées de l’involucre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entières ou divisées</a:t>
            </a:r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7E051BA4-7EA2-C643-8E12-AE2A5F7681ED}"/>
              </a:ext>
            </a:extLst>
          </p:cNvPr>
          <p:cNvSpPr/>
          <p:nvPr/>
        </p:nvSpPr>
        <p:spPr>
          <a:xfrm>
            <a:off x="1" y="4775200"/>
            <a:ext cx="3811098" cy="1625600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Involucre et involucelle absents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7EAAB3-69B4-614C-826D-63723F8F587F}"/>
              </a:ext>
            </a:extLst>
          </p:cNvPr>
          <p:cNvSpPr txBox="1"/>
          <p:nvPr/>
        </p:nvSpPr>
        <p:spPr>
          <a:xfrm>
            <a:off x="350874" y="6400800"/>
            <a:ext cx="243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 C. Granger)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091943-DFBC-D643-B7D4-CCC965918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346" y="83088"/>
            <a:ext cx="2900778" cy="29007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9714807-2C9E-844A-B0E8-72ED78D03DBC}"/>
              </a:ext>
            </a:extLst>
          </p:cNvPr>
          <p:cNvSpPr txBox="1"/>
          <p:nvPr/>
        </p:nvSpPr>
        <p:spPr>
          <a:xfrm>
            <a:off x="6779172" y="3085493"/>
            <a:ext cx="2417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Daucus </a:t>
            </a:r>
            <a:r>
              <a:rPr lang="fr-FR" sz="1600" i="1" dirty="0" err="1"/>
              <a:t>carota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0072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73BF0-49C5-914C-A8B1-C3B8D7D7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433B1D7-2824-DF41-94E1-17D483BB2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02190" y="-1502398"/>
            <a:ext cx="6118962" cy="912375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853856E-81D4-1942-8A40-51D6D49D02F3}"/>
              </a:ext>
            </a:extLst>
          </p:cNvPr>
          <p:cNvSpPr txBox="1"/>
          <p:nvPr/>
        </p:nvSpPr>
        <p:spPr>
          <a:xfrm>
            <a:off x="613775" y="6288066"/>
            <a:ext cx="661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Les. </a:t>
            </a:r>
            <a:r>
              <a:rPr lang="fr-FR" b="1" dirty="0" err="1"/>
              <a:t>Apiacées</a:t>
            </a:r>
            <a:r>
              <a:rPr lang="fr-FR" b="1" dirty="0"/>
              <a:t> dans le monde :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38A2578B-FB9E-AB4E-B681-8BCD40C5B341}"/>
              </a:ext>
            </a:extLst>
          </p:cNvPr>
          <p:cNvSpPr/>
          <p:nvPr/>
        </p:nvSpPr>
        <p:spPr>
          <a:xfrm>
            <a:off x="8830849" y="1816274"/>
            <a:ext cx="3144033" cy="3018773"/>
          </a:xfrm>
          <a:prstGeom prst="fram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3.000 espèces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300 genres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 répartis surtout dans toutes les régions tempérées, </a:t>
            </a:r>
          </a:p>
        </p:txBody>
      </p:sp>
    </p:spTree>
    <p:extLst>
      <p:ext uri="{BB962C8B-B14F-4D97-AF65-F5344CB8AC3E}">
        <p14:creationId xmlns:p14="http://schemas.microsoft.com/office/powerpoint/2010/main" val="368839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80EF0-0E71-F243-B4F8-E6DE3EB6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63E0C4-F954-BC46-9FD7-95248A4F8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88" y="-68318"/>
            <a:ext cx="7808133" cy="522364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868FB6-480F-5742-835E-1FD671F3F071}"/>
              </a:ext>
            </a:extLst>
          </p:cNvPr>
          <p:cNvSpPr txBox="1"/>
          <p:nvPr/>
        </p:nvSpPr>
        <p:spPr>
          <a:xfrm>
            <a:off x="6474372" y="5444359"/>
            <a:ext cx="3079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Astrantia</a:t>
            </a:r>
            <a:r>
              <a:rPr lang="fr-FR" sz="1600" i="1" dirty="0"/>
              <a:t> major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687747-ACC9-E44A-BB4E-BA060DB73E90}"/>
              </a:ext>
            </a:extLst>
          </p:cNvPr>
          <p:cNvSpPr txBox="1"/>
          <p:nvPr/>
        </p:nvSpPr>
        <p:spPr>
          <a:xfrm>
            <a:off x="9690538" y="5791200"/>
            <a:ext cx="238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 D. Roubaudi)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FDC8B2-7587-284F-BE35-6DC633292062}"/>
              </a:ext>
            </a:extLst>
          </p:cNvPr>
          <p:cNvSpPr txBox="1"/>
          <p:nvPr/>
        </p:nvSpPr>
        <p:spPr>
          <a:xfrm>
            <a:off x="472966" y="826180"/>
            <a:ext cx="3615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Ici, les bractées de l’involucre sont dressées , nombreuses, étroitement lancéolées, blanches ou rosées, souvent vertes au sommet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405318-56A9-CB4C-AC61-66EA4147848E}"/>
              </a:ext>
            </a:extLst>
          </p:cNvPr>
          <p:cNvSpPr txBox="1"/>
          <p:nvPr/>
        </p:nvSpPr>
        <p:spPr>
          <a:xfrm>
            <a:off x="530772" y="2599752"/>
            <a:ext cx="34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Elles sont plus ou moins soudées à la base, étalées en étoile et dépassant plus ou moins les fleurs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13626A-7CF8-1848-9D54-4FFE09F2E253}"/>
              </a:ext>
            </a:extLst>
          </p:cNvPr>
          <p:cNvSpPr txBox="1"/>
          <p:nvPr/>
        </p:nvSpPr>
        <p:spPr>
          <a:xfrm>
            <a:off x="3962401" y="6180083"/>
            <a:ext cx="629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Existe à l’état sauvage (</a:t>
            </a:r>
            <a:r>
              <a:rPr lang="fr-FR" dirty="0" err="1"/>
              <a:t>mégaphorbiaies</a:t>
            </a:r>
            <a:r>
              <a:rPr lang="fr-FR" dirty="0"/>
              <a:t>, berges des cours d’eau)</a:t>
            </a:r>
          </a:p>
          <a:p>
            <a:r>
              <a:rPr lang="fr-FR" dirty="0"/>
              <a:t>mais souvent cultivée comme plante d’ornement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21D1DA-F375-274D-8FD5-03F5658168BD}"/>
              </a:ext>
            </a:extLst>
          </p:cNvPr>
          <p:cNvSpPr txBox="1"/>
          <p:nvPr/>
        </p:nvSpPr>
        <p:spPr>
          <a:xfrm>
            <a:off x="-2104771" y="4566262"/>
            <a:ext cx="552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192ABD-FF60-8B4B-B69C-DA8C5BC30999}"/>
              </a:ext>
            </a:extLst>
          </p:cNvPr>
          <p:cNvSpPr txBox="1"/>
          <p:nvPr/>
        </p:nvSpPr>
        <p:spPr>
          <a:xfrm>
            <a:off x="8624711" y="365125"/>
            <a:ext cx="32060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Bractées devenues pétaloïdes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6072538-3AAB-F142-AB60-1B0D43DB80E5}"/>
              </a:ext>
            </a:extLst>
          </p:cNvPr>
          <p:cNvGrpSpPr/>
          <p:nvPr/>
        </p:nvGrpSpPr>
        <p:grpSpPr>
          <a:xfrm>
            <a:off x="0" y="3653391"/>
            <a:ext cx="3892510" cy="3173023"/>
            <a:chOff x="0" y="3653391"/>
            <a:chExt cx="3892510" cy="317302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A310549-EBB3-124D-9473-CA38E9774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53391"/>
              <a:ext cx="3892510" cy="2356202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B1EC12C-8D63-634F-956C-D79B0EFEFC45}"/>
                </a:ext>
              </a:extLst>
            </p:cNvPr>
            <p:cNvSpPr txBox="1"/>
            <p:nvPr/>
          </p:nvSpPr>
          <p:spPr>
            <a:xfrm>
              <a:off x="89337" y="6180083"/>
              <a:ext cx="3310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Cette inflorescence simule une fleur simple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5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616C0-DDD8-6143-ABB0-6F0FCF22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8BFC154-8C85-CF4B-AF11-1ACED9D0C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93407" cy="353876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B2A922-226B-6A41-95D4-2CA201AAF1A5}"/>
              </a:ext>
            </a:extLst>
          </p:cNvPr>
          <p:cNvSpPr txBox="1"/>
          <p:nvPr/>
        </p:nvSpPr>
        <p:spPr>
          <a:xfrm>
            <a:off x="411388" y="3734612"/>
            <a:ext cx="2670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Seseli</a:t>
            </a:r>
            <a:r>
              <a:rPr lang="fr-FR" sz="1600" i="1" dirty="0"/>
              <a:t> </a:t>
            </a:r>
            <a:r>
              <a:rPr lang="fr-FR" sz="1600" i="1" dirty="0" err="1"/>
              <a:t>annuum</a:t>
            </a:r>
            <a:endParaRPr lang="fr-FR" sz="160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800156-209C-AD4E-A722-2E054173C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407" y="0"/>
            <a:ext cx="5397500" cy="35387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D06A7D5-7E17-C74C-B0EE-B084948AB410}"/>
              </a:ext>
            </a:extLst>
          </p:cNvPr>
          <p:cNvSpPr txBox="1"/>
          <p:nvPr/>
        </p:nvSpPr>
        <p:spPr>
          <a:xfrm>
            <a:off x="4601028" y="3806445"/>
            <a:ext cx="357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Molospermum</a:t>
            </a:r>
            <a:r>
              <a:rPr lang="fr-FR" sz="1600" i="1" dirty="0"/>
              <a:t> </a:t>
            </a:r>
            <a:r>
              <a:rPr lang="fr-FR" sz="1600" i="1" dirty="0" err="1"/>
              <a:t>pelopensiacum</a:t>
            </a:r>
            <a:endParaRPr lang="fr-FR" sz="1600" i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F6860BF-EFD9-5C4E-B677-F77F296EE6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1413" y="0"/>
            <a:ext cx="2970855" cy="35387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E1A77B8-58E5-3948-85A4-D1E085A9D411}"/>
              </a:ext>
            </a:extLst>
          </p:cNvPr>
          <p:cNvSpPr txBox="1"/>
          <p:nvPr/>
        </p:nvSpPr>
        <p:spPr>
          <a:xfrm>
            <a:off x="9114971" y="3806445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Pimpinella</a:t>
            </a:r>
            <a:r>
              <a:rPr lang="fr-FR" i="1" dirty="0"/>
              <a:t> major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49715FC-7372-2B4F-9556-58BB6232A5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551" y="4144999"/>
            <a:ext cx="3729717" cy="27292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C0E3215-1DEF-BE4B-BA46-39289304BF33}"/>
              </a:ext>
            </a:extLst>
          </p:cNvPr>
          <p:cNvSpPr txBox="1"/>
          <p:nvPr/>
        </p:nvSpPr>
        <p:spPr>
          <a:xfrm>
            <a:off x="411388" y="6488668"/>
            <a:ext cx="3188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 C. Granger)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15933F-B161-2342-B053-345915FEC1CF}"/>
              </a:ext>
            </a:extLst>
          </p:cNvPr>
          <p:cNvSpPr txBox="1"/>
          <p:nvPr/>
        </p:nvSpPr>
        <p:spPr>
          <a:xfrm>
            <a:off x="411388" y="4729481"/>
            <a:ext cx="7760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Les fleurs des </a:t>
            </a:r>
            <a:r>
              <a:rPr lang="fr-FR" sz="2000" b="1" dirty="0" err="1"/>
              <a:t>Apiacées</a:t>
            </a:r>
            <a:r>
              <a:rPr lang="fr-FR" sz="2000" b="1" dirty="0"/>
              <a:t> sont petites, nombreuses et de couleurs variées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CBD2EF-1389-BE4E-8548-B94B7E7CB7AF}"/>
              </a:ext>
            </a:extLst>
          </p:cNvPr>
          <p:cNvSpPr txBox="1"/>
          <p:nvPr/>
        </p:nvSpPr>
        <p:spPr>
          <a:xfrm>
            <a:off x="2322786" y="5223641"/>
            <a:ext cx="3899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Blanches</a:t>
            </a:r>
          </a:p>
          <a:p>
            <a:pPr marL="285750" indent="-285750">
              <a:buFontTx/>
              <a:buChar char="-"/>
            </a:pPr>
            <a:r>
              <a:rPr lang="fr-FR" dirty="0"/>
              <a:t>Jaunes</a:t>
            </a:r>
          </a:p>
          <a:p>
            <a:pPr marL="285750" indent="-285750">
              <a:buFontTx/>
              <a:buChar char="-"/>
            </a:pPr>
            <a:r>
              <a:rPr lang="fr-FR" dirty="0"/>
              <a:t>Roses</a:t>
            </a:r>
          </a:p>
          <a:p>
            <a:pPr marL="285750" indent="-285750">
              <a:buFontTx/>
              <a:buChar char="-"/>
            </a:pPr>
            <a:r>
              <a:rPr lang="fr-FR" dirty="0"/>
              <a:t>Verdâtres</a:t>
            </a:r>
          </a:p>
          <a:p>
            <a:r>
              <a:rPr lang="fr-FR" dirty="0"/>
              <a:t>-    Plus rarement pourpres ou bleutées</a:t>
            </a:r>
          </a:p>
        </p:txBody>
      </p:sp>
    </p:spTree>
    <p:extLst>
      <p:ext uri="{BB962C8B-B14F-4D97-AF65-F5344CB8AC3E}">
        <p14:creationId xmlns:p14="http://schemas.microsoft.com/office/powerpoint/2010/main" val="84112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D388C-987D-F94F-B086-98966946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39" y="-42530"/>
            <a:ext cx="10515600" cy="1325563"/>
          </a:xfrm>
        </p:spPr>
        <p:txBody>
          <a:bodyPr/>
          <a:lstStyle/>
          <a:p>
            <a:r>
              <a:rPr lang="fr-FR" sz="2800" b="1" dirty="0"/>
              <a:t>La fleur des </a:t>
            </a:r>
            <a:r>
              <a:rPr lang="fr-FR" sz="2800" b="1" dirty="0" err="1"/>
              <a:t>Apiacées</a:t>
            </a:r>
            <a:r>
              <a:rPr lang="fr-FR" sz="2800" b="1" dirty="0"/>
              <a:t>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FCD5C8-C0E7-9045-A0CE-3D89BD25A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958" y="-719499"/>
            <a:ext cx="8055855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7A98509-8AC7-E245-AB94-9459F3A08C72}"/>
              </a:ext>
            </a:extLst>
          </p:cNvPr>
          <p:cNvSpPr txBox="1"/>
          <p:nvPr/>
        </p:nvSpPr>
        <p:spPr>
          <a:xfrm>
            <a:off x="446567" y="1283033"/>
            <a:ext cx="36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fleur des </a:t>
            </a:r>
            <a:r>
              <a:rPr lang="fr-FR" dirty="0" err="1"/>
              <a:t>Apiacées</a:t>
            </a:r>
            <a:r>
              <a:rPr lang="fr-FR" dirty="0"/>
              <a:t> est construite sur le </a:t>
            </a:r>
            <a:r>
              <a:rPr lang="fr-FR" dirty="0">
                <a:solidFill>
                  <a:srgbClr val="FF0000"/>
                </a:solidFill>
              </a:rPr>
              <a:t>type 5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37D2D5-8241-8640-8703-D7E724EADB20}"/>
              </a:ext>
            </a:extLst>
          </p:cNvPr>
          <p:cNvSpPr txBox="1"/>
          <p:nvPr/>
        </p:nvSpPr>
        <p:spPr>
          <a:xfrm>
            <a:off x="542260" y="2254102"/>
            <a:ext cx="33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Formule : 5S +5P +5</a:t>
            </a:r>
            <a:r>
              <a:rPr lang="fr-FR" b="1" baseline="30000" dirty="0">
                <a:solidFill>
                  <a:srgbClr val="FF0000"/>
                </a:solidFill>
              </a:rPr>
              <a:t>E</a:t>
            </a:r>
            <a:r>
              <a:rPr lang="fr-FR" b="1" dirty="0">
                <a:solidFill>
                  <a:srgbClr val="FF0000"/>
                </a:solidFill>
              </a:rPr>
              <a:t> +2C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7788EA-27F4-F544-A1D1-E82F4646BCC9}"/>
              </a:ext>
            </a:extLst>
          </p:cNvPr>
          <p:cNvSpPr txBox="1"/>
          <p:nvPr/>
        </p:nvSpPr>
        <p:spPr>
          <a:xfrm>
            <a:off x="5553739" y="3296093"/>
            <a:ext cx="249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Daucus </a:t>
            </a:r>
            <a:r>
              <a:rPr lang="fr-FR" sz="1600" i="1" dirty="0" err="1"/>
              <a:t>carota</a:t>
            </a:r>
            <a:endParaRPr lang="fr-FR" sz="16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4AC249-76A5-944B-952B-C9D2818D8A99}"/>
              </a:ext>
            </a:extLst>
          </p:cNvPr>
          <p:cNvSpPr txBox="1"/>
          <p:nvPr/>
        </p:nvSpPr>
        <p:spPr>
          <a:xfrm>
            <a:off x="8279221" y="3296093"/>
            <a:ext cx="249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Coupe longitudinale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368AC2-6126-2B48-B2F4-DAE1F0A4D875}"/>
              </a:ext>
            </a:extLst>
          </p:cNvPr>
          <p:cNvSpPr txBox="1"/>
          <p:nvPr/>
        </p:nvSpPr>
        <p:spPr>
          <a:xfrm>
            <a:off x="542260" y="3947886"/>
            <a:ext cx="6366540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/>
              <a:t>Cette fleur  typique est : 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Pentamère :  </a:t>
            </a:r>
            <a:r>
              <a:rPr lang="fr-FR" u="sng" dirty="0"/>
              <a:t>5 sépales, 5 pétales, 5 étamines…</a:t>
            </a:r>
          </a:p>
          <a:p>
            <a:r>
              <a:rPr lang="fr-FR" u="sng" dirty="0">
                <a:solidFill>
                  <a:srgbClr val="FF0000"/>
                </a:solidFill>
              </a:rPr>
              <a:t>Dialypétale : </a:t>
            </a:r>
            <a:r>
              <a:rPr lang="fr-FR" u="sng" dirty="0"/>
              <a:t>pétales non soudés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Epigyne</a:t>
            </a:r>
            <a:r>
              <a:rPr lang="fr-FR" u="sng" dirty="0"/>
              <a:t> : le périanthe est au dessus de l’ovaire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Actinomorphe</a:t>
            </a:r>
            <a:r>
              <a:rPr lang="fr-FR" u="sng" dirty="0"/>
              <a:t> :  (le +souvent) symétrique par rapport à un axe 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Hermaphrodite </a:t>
            </a:r>
            <a:r>
              <a:rPr lang="fr-FR" u="sng" dirty="0"/>
              <a:t>: les 2 sexes y sont présents</a:t>
            </a:r>
          </a:p>
          <a:p>
            <a:r>
              <a:rPr lang="fr-FR" b="1" u="sng" dirty="0" err="1">
                <a:solidFill>
                  <a:srgbClr val="FF0000"/>
                </a:solidFill>
              </a:rPr>
              <a:t>Heterochlamyde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u="sng" dirty="0"/>
              <a:t>: périanthe différencié en calice et corolle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4D1AA8-AA1A-0944-BA98-61340DF8253F}"/>
              </a:ext>
            </a:extLst>
          </p:cNvPr>
          <p:cNvSpPr txBox="1"/>
          <p:nvPr/>
        </p:nvSpPr>
        <p:spPr>
          <a:xfrm>
            <a:off x="8279221" y="4034971"/>
            <a:ext cx="298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J.P. </a:t>
            </a:r>
            <a:r>
              <a:rPr lang="fr-FR" sz="1400" dirty="0" err="1"/>
              <a:t>Réduron</a:t>
            </a:r>
            <a:r>
              <a:rPr lang="fr-FR" sz="1400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8CE517-57D9-D341-B268-E2A5D0151A7C}"/>
              </a:ext>
            </a:extLst>
          </p:cNvPr>
          <p:cNvSpPr txBox="1"/>
          <p:nvPr/>
        </p:nvSpPr>
        <p:spPr>
          <a:xfrm>
            <a:off x="8279221" y="4789714"/>
            <a:ext cx="3216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Mais  il y a des exceptions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076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4C5ECF6-323A-C144-BFCC-737D27ADE891}"/>
              </a:ext>
            </a:extLst>
          </p:cNvPr>
          <p:cNvSpPr txBox="1"/>
          <p:nvPr/>
        </p:nvSpPr>
        <p:spPr>
          <a:xfrm>
            <a:off x="430924" y="365125"/>
            <a:ext cx="9280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- Le calice : </a:t>
            </a:r>
            <a:r>
              <a:rPr lang="fr-FR" dirty="0"/>
              <a:t>les sépales absents ou réduits sont rarement bien visibles …</a:t>
            </a:r>
          </a:p>
          <a:p>
            <a:pPr marL="285750" indent="-285750">
              <a:buFontTx/>
              <a:buChar char="-"/>
            </a:pPr>
            <a:r>
              <a:rPr lang="fr-FR" dirty="0"/>
              <a:t>(en bourrelet, réduit à une dent…)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1199CD-E796-014D-8FC4-6F8D4B009734}"/>
              </a:ext>
            </a:extLst>
          </p:cNvPr>
          <p:cNvSpPr txBox="1"/>
          <p:nvPr/>
        </p:nvSpPr>
        <p:spPr>
          <a:xfrm>
            <a:off x="441434" y="945931"/>
            <a:ext cx="203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La corolle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9AF5B7-E2C4-FB4D-8199-4F3BC0765CA9}"/>
              </a:ext>
            </a:extLst>
          </p:cNvPr>
          <p:cNvSpPr txBox="1"/>
          <p:nvPr/>
        </p:nvSpPr>
        <p:spPr>
          <a:xfrm>
            <a:off x="393810" y="1461931"/>
            <a:ext cx="8418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appelle fleurs centrales celles qui sont au centre de l’ombelle et fleurs </a:t>
            </a:r>
            <a:r>
              <a:rPr lang="fr-FR" dirty="0" err="1"/>
              <a:t>circonférencielles</a:t>
            </a:r>
            <a:r>
              <a:rPr lang="fr-FR" dirty="0"/>
              <a:t> celles qui sont au bord de l’ombelle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240BE5-EAC8-744E-BE3A-E8C71870E3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440" y="0"/>
            <a:ext cx="3458560" cy="323896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59A376-A4DC-8F4A-BEF9-152B8302421D}"/>
              </a:ext>
            </a:extLst>
          </p:cNvPr>
          <p:cNvSpPr txBox="1"/>
          <p:nvPr/>
        </p:nvSpPr>
        <p:spPr>
          <a:xfrm>
            <a:off x="8986345" y="3429000"/>
            <a:ext cx="265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Orlaya</a:t>
            </a:r>
            <a:r>
              <a:rPr lang="fr-FR" sz="1600" i="1" dirty="0"/>
              <a:t> </a:t>
            </a:r>
            <a:r>
              <a:rPr lang="fr-FR" sz="1600" i="1" dirty="0" err="1"/>
              <a:t>grandiflora</a:t>
            </a:r>
            <a:endParaRPr lang="fr-FR" sz="16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5FA604-D939-2744-9949-BBF49732FE84}"/>
              </a:ext>
            </a:extLst>
          </p:cNvPr>
          <p:cNvSpPr txBox="1"/>
          <p:nvPr/>
        </p:nvSpPr>
        <p:spPr>
          <a:xfrm>
            <a:off x="441434" y="2042737"/>
            <a:ext cx="810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Lorsque les fleurs circonférentielles sont plus grandes que celles de l’ombelle on parle de </a:t>
            </a:r>
            <a:r>
              <a:rPr lang="fr-FR" b="1" dirty="0"/>
              <a:t>fleurs rayonnantes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EC5067-D1C5-5A4D-AE0F-5C11C31C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84" y="3767554"/>
            <a:ext cx="3013841" cy="30138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03F4D2-799E-EA41-81F3-2670BFAB3741}"/>
              </a:ext>
            </a:extLst>
          </p:cNvPr>
          <p:cNvSpPr txBox="1"/>
          <p:nvPr/>
        </p:nvSpPr>
        <p:spPr>
          <a:xfrm>
            <a:off x="441434" y="3851398"/>
            <a:ext cx="596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fleur centrale de l’ombelle est parfois morphologiquement différente : ainsi celle de la Carotte est rouge alors que toutes les autres sont blanches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DFD520-613D-F547-BBDC-35D46147F238}"/>
              </a:ext>
            </a:extLst>
          </p:cNvPr>
          <p:cNvSpPr txBox="1"/>
          <p:nvPr/>
        </p:nvSpPr>
        <p:spPr>
          <a:xfrm>
            <a:off x="3857297" y="5307724"/>
            <a:ext cx="214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Daucus </a:t>
            </a:r>
            <a:r>
              <a:rPr lang="fr-FR" sz="1600" dirty="0" err="1"/>
              <a:t>carota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2435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27C3A5B-193D-8E4E-8472-93BDF69D4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676" y="0"/>
            <a:ext cx="2869324" cy="2900887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DA14E12-8782-304D-9F2E-107FC3D74056}"/>
              </a:ext>
            </a:extLst>
          </p:cNvPr>
          <p:cNvSpPr txBox="1"/>
          <p:nvPr/>
        </p:nvSpPr>
        <p:spPr>
          <a:xfrm>
            <a:off x="9827172" y="3023302"/>
            <a:ext cx="2175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Scandix </a:t>
            </a:r>
            <a:r>
              <a:rPr lang="fr-FR" sz="1600" i="1" dirty="0" err="1"/>
              <a:t>balansae</a:t>
            </a:r>
            <a:endParaRPr lang="fr-FR" sz="16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2CC3CF-BE1E-424C-96A0-AAEDDE98C8A9}"/>
              </a:ext>
            </a:extLst>
          </p:cNvPr>
          <p:cNvSpPr txBox="1"/>
          <p:nvPr/>
        </p:nvSpPr>
        <p:spPr>
          <a:xfrm>
            <a:off x="651641" y="283779"/>
            <a:ext cx="877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Les pétales peuvent être plans , on peut alors y voir une nervure médiane : genre </a:t>
            </a:r>
            <a:r>
              <a:rPr lang="fr-FR" i="1" dirty="0"/>
              <a:t>Scandi</a:t>
            </a:r>
            <a:r>
              <a:rPr lang="fr-FR" dirty="0"/>
              <a:t>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DDB757-21C6-2244-99A9-C86B7A7A1DF6}"/>
              </a:ext>
            </a:extLst>
          </p:cNvPr>
          <p:cNvSpPr txBox="1"/>
          <p:nvPr/>
        </p:nvSpPr>
        <p:spPr>
          <a:xfrm>
            <a:off x="620109" y="777766"/>
            <a:ext cx="623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pétales sont  plus ou moins échancrés , on y observe alors 2 lobes latéraux : genre </a:t>
            </a:r>
            <a:r>
              <a:rPr lang="fr-FR" i="1" dirty="0" err="1"/>
              <a:t>Heracleum</a:t>
            </a:r>
            <a:endParaRPr lang="fr-FR" i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5154858-E061-8B41-B5AB-948959568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318" y="660227"/>
            <a:ext cx="2396358" cy="23630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A6886E7-7A1E-5744-BFBF-4C9A59EEE1F2}"/>
              </a:ext>
            </a:extLst>
          </p:cNvPr>
          <p:cNvSpPr txBox="1"/>
          <p:nvPr/>
        </p:nvSpPr>
        <p:spPr>
          <a:xfrm>
            <a:off x="6926317" y="3105834"/>
            <a:ext cx="2669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Heracleum</a:t>
            </a:r>
            <a:r>
              <a:rPr lang="fr-FR" sz="1600" i="1" dirty="0"/>
              <a:t> </a:t>
            </a:r>
            <a:r>
              <a:rPr lang="fr-FR" sz="1600" i="1" dirty="0" err="1"/>
              <a:t>sphondylium</a:t>
            </a:r>
            <a:endParaRPr lang="fr-FR" sz="1600" i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FD400E7-27E2-0B46-8422-EAE9C5457560}"/>
              </a:ext>
            </a:extLst>
          </p:cNvPr>
          <p:cNvSpPr txBox="1"/>
          <p:nvPr/>
        </p:nvSpPr>
        <p:spPr>
          <a:xfrm>
            <a:off x="651640" y="1629103"/>
            <a:ext cx="6232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pétales sont le plus souvent enroulés; la partie terminale du pétale, appelée apex,  s’ infléchit : genres </a:t>
            </a:r>
            <a:r>
              <a:rPr lang="fr-FR" i="1" dirty="0" err="1"/>
              <a:t>Bupleurum</a:t>
            </a:r>
            <a:r>
              <a:rPr lang="fr-FR" i="1" dirty="0"/>
              <a:t>, </a:t>
            </a:r>
            <a:r>
              <a:rPr lang="fr-FR" i="1" dirty="0" err="1"/>
              <a:t>Seseli</a:t>
            </a:r>
            <a:r>
              <a:rPr lang="fr-FR" i="1" dirty="0"/>
              <a:t>, </a:t>
            </a:r>
            <a:r>
              <a:rPr lang="fr-FR" i="1" dirty="0" err="1"/>
              <a:t>Bifora</a:t>
            </a:r>
            <a:endParaRPr lang="fr-FR" i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925F704-63C4-9749-A995-88C61288F2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5289" y="3429000"/>
            <a:ext cx="3057525" cy="295092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7FA1218-2BFA-8A49-BC53-8A481D69DFAD}"/>
              </a:ext>
            </a:extLst>
          </p:cNvPr>
          <p:cNvSpPr txBox="1"/>
          <p:nvPr/>
        </p:nvSpPr>
        <p:spPr>
          <a:xfrm>
            <a:off x="8972550" y="6472238"/>
            <a:ext cx="2871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Bupleurum</a:t>
            </a:r>
            <a:r>
              <a:rPr lang="fr-FR" sz="1600" i="1" dirty="0"/>
              <a:t> </a:t>
            </a:r>
            <a:r>
              <a:rPr lang="fr-FR" sz="1600" i="1" dirty="0" err="1"/>
              <a:t>fruticosum</a:t>
            </a:r>
            <a:endParaRPr lang="fr-FR" sz="1600" i="1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68BA4ED-2473-074D-B2C9-17B890A344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114" y="3444388"/>
            <a:ext cx="3473176" cy="27776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C61F8AD-5D5A-F941-A892-40EFFB5FB8F5}"/>
              </a:ext>
            </a:extLst>
          </p:cNvPr>
          <p:cNvSpPr txBox="1"/>
          <p:nvPr/>
        </p:nvSpPr>
        <p:spPr>
          <a:xfrm>
            <a:off x="5887765" y="6447068"/>
            <a:ext cx="3057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Seseli</a:t>
            </a:r>
            <a:r>
              <a:rPr lang="fr-FR" sz="1600" i="1" dirty="0"/>
              <a:t> </a:t>
            </a:r>
            <a:r>
              <a:rPr lang="fr-FR" sz="1600" i="1" dirty="0" err="1"/>
              <a:t>tortuosum</a:t>
            </a:r>
            <a:endParaRPr lang="fr-FR" sz="1600" i="1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2F73482-22D1-2749-88D8-08DF3E6CE9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802" y="2885862"/>
            <a:ext cx="3574178" cy="319437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0B64C59-B6F8-A640-8E1E-4DC847642862}"/>
              </a:ext>
            </a:extLst>
          </p:cNvPr>
          <p:cNvSpPr txBox="1"/>
          <p:nvPr/>
        </p:nvSpPr>
        <p:spPr>
          <a:xfrm>
            <a:off x="1157288" y="6351349"/>
            <a:ext cx="2926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Bifora</a:t>
            </a:r>
            <a:r>
              <a:rPr lang="fr-FR" sz="1600" i="1" dirty="0"/>
              <a:t> </a:t>
            </a:r>
            <a:r>
              <a:rPr lang="fr-FR" sz="1600" i="1" dirty="0" err="1"/>
              <a:t>testiculata</a:t>
            </a:r>
            <a:endParaRPr lang="fr-FR" sz="1600" i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8F2D4F4-D1BC-D841-836F-88C36602CDD9}"/>
              </a:ext>
            </a:extLst>
          </p:cNvPr>
          <p:cNvSpPr txBox="1"/>
          <p:nvPr/>
        </p:nvSpPr>
        <p:spPr>
          <a:xfrm>
            <a:off x="2869324" y="6472238"/>
            <a:ext cx="201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400" dirty="0"/>
              <a:t>Photos : C. Granger)</a:t>
            </a:r>
          </a:p>
        </p:txBody>
      </p:sp>
    </p:spTree>
    <p:extLst>
      <p:ext uri="{BB962C8B-B14F-4D97-AF65-F5344CB8AC3E}">
        <p14:creationId xmlns:p14="http://schemas.microsoft.com/office/powerpoint/2010/main" val="4337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9" grpId="0"/>
      <p:bldP spid="22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2621D-70B1-294A-B6E1-00B95642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F3932E3-E2EE-A94B-BA94-3B47B30A0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067" y="-112889"/>
            <a:ext cx="6215749" cy="697088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CC633B-FF1D-764C-8E02-7B8833D3B212}"/>
              </a:ext>
            </a:extLst>
          </p:cNvPr>
          <p:cNvSpPr txBox="1"/>
          <p:nvPr/>
        </p:nvSpPr>
        <p:spPr>
          <a:xfrm>
            <a:off x="6660443" y="365125"/>
            <a:ext cx="501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Quelques exemples de la diversité des pétales dans la famille des </a:t>
            </a:r>
            <a:r>
              <a:rPr lang="fr-FR" sz="2000" b="1" dirty="0" err="1"/>
              <a:t>Apiacées</a:t>
            </a:r>
            <a:endParaRPr lang="fr-FR" sz="2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27EA0C-6979-5641-8570-79B1D1115AFF}"/>
              </a:ext>
            </a:extLst>
          </p:cNvPr>
          <p:cNvSpPr txBox="1"/>
          <p:nvPr/>
        </p:nvSpPr>
        <p:spPr>
          <a:xfrm>
            <a:off x="6344356" y="1422400"/>
            <a:ext cx="41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genre </a:t>
            </a:r>
            <a:r>
              <a:rPr lang="fr-FR" i="1" dirty="0" err="1"/>
              <a:t>Helosciadium</a:t>
            </a:r>
            <a:r>
              <a:rPr lang="fr-FR" dirty="0"/>
              <a:t> – pétale entier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0E9D04-FD21-114A-9CFB-B3CE240842C7}"/>
              </a:ext>
            </a:extLst>
          </p:cNvPr>
          <p:cNvSpPr txBox="1"/>
          <p:nvPr/>
        </p:nvSpPr>
        <p:spPr>
          <a:xfrm>
            <a:off x="6536267" y="2747963"/>
            <a:ext cx="448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– genre. </a:t>
            </a:r>
            <a:r>
              <a:rPr lang="fr-FR" i="1" dirty="0"/>
              <a:t>Caucali</a:t>
            </a:r>
            <a:r>
              <a:rPr lang="fr-FR" dirty="0"/>
              <a:t>s -- pétale échancré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2C3F0F-6514-F64B-A500-B08CEBC230A9}"/>
              </a:ext>
            </a:extLst>
          </p:cNvPr>
          <p:cNvSpPr txBox="1"/>
          <p:nvPr/>
        </p:nvSpPr>
        <p:spPr>
          <a:xfrm>
            <a:off x="6637868" y="3429000"/>
            <a:ext cx="427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  –genre </a:t>
            </a:r>
            <a:r>
              <a:rPr lang="fr-FR" i="1" dirty="0" err="1"/>
              <a:t>Bupleurum</a:t>
            </a:r>
            <a:r>
              <a:rPr lang="fr-FR" i="1" dirty="0"/>
              <a:t>, Sison </a:t>
            </a:r>
            <a:r>
              <a:rPr lang="fr-FR" dirty="0"/>
              <a:t>– pétale large, enroulé à lobe médian large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52FE3F-F770-B645-80A8-6968F65A96BA}"/>
              </a:ext>
            </a:extLst>
          </p:cNvPr>
          <p:cNvSpPr txBox="1"/>
          <p:nvPr/>
        </p:nvSpPr>
        <p:spPr>
          <a:xfrm>
            <a:off x="6773333" y="4673599"/>
            <a:ext cx="374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9 -10 –genre </a:t>
            </a:r>
            <a:r>
              <a:rPr lang="fr-FR" i="1" dirty="0" err="1"/>
              <a:t>Orlaya</a:t>
            </a:r>
            <a:r>
              <a:rPr lang="fr-FR" dirty="0"/>
              <a:t>  - pétale rayonnant.              etc…            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4203DD-56C0-814E-B18E-382587F09107}"/>
              </a:ext>
            </a:extLst>
          </p:cNvPr>
          <p:cNvSpPr txBox="1"/>
          <p:nvPr/>
        </p:nvSpPr>
        <p:spPr>
          <a:xfrm>
            <a:off x="6213320" y="5801925"/>
            <a:ext cx="545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D’après J.P. </a:t>
            </a:r>
            <a:r>
              <a:rPr lang="fr-FR" sz="1400" dirty="0" err="1"/>
              <a:t>Réduron</a:t>
            </a:r>
            <a:r>
              <a:rPr lang="fr-FR" sz="1400" dirty="0"/>
              <a:t> « les ombellifères de France »</a:t>
            </a:r>
          </a:p>
        </p:txBody>
      </p:sp>
    </p:spTree>
    <p:extLst>
      <p:ext uri="{BB962C8B-B14F-4D97-AF65-F5344CB8AC3E}">
        <p14:creationId xmlns:p14="http://schemas.microsoft.com/office/powerpoint/2010/main" val="372313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43307-17BA-C24C-836A-2EA5FADA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11" y="395029"/>
            <a:ext cx="10092559" cy="1325563"/>
          </a:xfrm>
        </p:spPr>
        <p:txBody>
          <a:bodyPr>
            <a:normAutofit/>
          </a:bodyPr>
          <a:lstStyle/>
          <a:p>
            <a:endParaRPr lang="fr-FR" sz="2800" b="1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0BCDF37-59E7-1D44-8FB0-F66D2DE41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8868" y="659182"/>
            <a:ext cx="4580573" cy="3301583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96A1EA6B-7DD2-D54C-960A-49CB9D7251E8}"/>
              </a:ext>
            </a:extLst>
          </p:cNvPr>
          <p:cNvSpPr txBox="1">
            <a:spLocks/>
          </p:cNvSpPr>
          <p:nvPr/>
        </p:nvSpPr>
        <p:spPr>
          <a:xfrm>
            <a:off x="239889" y="-2557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L’androcée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599537-939B-D649-AAF0-F34FF64E4BEA}"/>
              </a:ext>
            </a:extLst>
          </p:cNvPr>
          <p:cNvSpPr txBox="1"/>
          <p:nvPr/>
        </p:nvSpPr>
        <p:spPr>
          <a:xfrm>
            <a:off x="0" y="474516"/>
            <a:ext cx="725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Soit le filet est attaché à la base des anthères : les étamines sont</a:t>
            </a:r>
            <a:r>
              <a:rPr lang="fr-FR" b="1" dirty="0"/>
              <a:t> basifixes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A944EC-5E4F-1D44-AD5F-26631CF9C095}"/>
              </a:ext>
            </a:extLst>
          </p:cNvPr>
          <p:cNvSpPr txBox="1"/>
          <p:nvPr/>
        </p:nvSpPr>
        <p:spPr>
          <a:xfrm>
            <a:off x="0" y="1069799"/>
            <a:ext cx="759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Soit le filet est attaché sur le dos de l’anthère : les étamines sont </a:t>
            </a:r>
            <a:r>
              <a:rPr lang="fr-FR" b="1" dirty="0" err="1"/>
              <a:t>dorsifixes</a:t>
            </a:r>
            <a:endParaRPr lang="fr-FR" b="1" dirty="0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7AA13D3D-2798-6445-923F-DCD19AE13630}"/>
              </a:ext>
            </a:extLst>
          </p:cNvPr>
          <p:cNvSpPr/>
          <p:nvPr/>
        </p:nvSpPr>
        <p:spPr>
          <a:xfrm>
            <a:off x="6432331" y="1800079"/>
            <a:ext cx="1828800" cy="4679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anthère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EC8CD345-557B-CF4E-BE0F-3B945E40D857}"/>
              </a:ext>
            </a:extLst>
          </p:cNvPr>
          <p:cNvSpPr/>
          <p:nvPr/>
        </p:nvSpPr>
        <p:spPr>
          <a:xfrm>
            <a:off x="6588772" y="2880422"/>
            <a:ext cx="2260304" cy="467947"/>
          </a:xfrm>
          <a:prstGeom prst="rightArrow">
            <a:avLst>
              <a:gd name="adj1" fmla="val 60667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filet</a:t>
            </a:r>
            <a:r>
              <a:rPr lang="fr-FR" dirty="0" err="1"/>
              <a:t>f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7C6954A-C597-D84F-A57A-7D58C165007B}"/>
              </a:ext>
            </a:extLst>
          </p:cNvPr>
          <p:cNvGrpSpPr/>
          <p:nvPr/>
        </p:nvGrpSpPr>
        <p:grpSpPr>
          <a:xfrm>
            <a:off x="239889" y="1405186"/>
            <a:ext cx="5966752" cy="2784267"/>
            <a:chOff x="239889" y="1405186"/>
            <a:chExt cx="5966752" cy="278426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FC234AF-5FDA-3A44-BD35-48CB50618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9048" y="1405186"/>
              <a:ext cx="3077593" cy="2295683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B7DB1F1-E3DD-4941-A6BF-8D4E4FAD1001}"/>
                </a:ext>
              </a:extLst>
            </p:cNvPr>
            <p:cNvSpPr txBox="1"/>
            <p:nvPr/>
          </p:nvSpPr>
          <p:spPr>
            <a:xfrm>
              <a:off x="239889" y="1946543"/>
              <a:ext cx="30393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Quand les étamines sont saillantes, leur filet long projette le pollen hors de la fleur</a:t>
              </a:r>
            </a:p>
            <a:p>
              <a:r>
                <a:rPr lang="fr-FR" dirty="0"/>
                <a:t>Ici le pollen sera projeté au dessus des fleurs voisines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047BBB4-B472-BF45-B7E2-0CF483173D24}"/>
                </a:ext>
              </a:extLst>
            </p:cNvPr>
            <p:cNvSpPr txBox="1"/>
            <p:nvPr/>
          </p:nvSpPr>
          <p:spPr>
            <a:xfrm>
              <a:off x="4024123" y="3850899"/>
              <a:ext cx="1538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Genre :</a:t>
              </a:r>
              <a:r>
                <a:rPr lang="fr-FR" sz="1600" dirty="0" err="1"/>
                <a:t>S</a:t>
              </a:r>
              <a:r>
                <a:rPr lang="fr-FR" sz="1600" i="1" dirty="0" err="1"/>
                <a:t>anicul</a:t>
              </a:r>
              <a:r>
                <a:rPr lang="fr-FR" sz="1600" dirty="0" err="1"/>
                <a:t>a</a:t>
              </a:r>
              <a:endParaRPr lang="fr-FR" sz="1600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622AB16-7831-154D-BA5A-F6EE16640B1A}"/>
              </a:ext>
            </a:extLst>
          </p:cNvPr>
          <p:cNvGrpSpPr/>
          <p:nvPr/>
        </p:nvGrpSpPr>
        <p:grpSpPr>
          <a:xfrm>
            <a:off x="555585" y="3387501"/>
            <a:ext cx="8004156" cy="3499815"/>
            <a:chOff x="555585" y="3387501"/>
            <a:chExt cx="8004156" cy="349981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F86EE3C-2F9F-3843-9184-E3F0A082D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8387" y="3387501"/>
              <a:ext cx="2391354" cy="349981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78F8C2B-82B1-154B-82BA-5C525ECE16F9}"/>
                </a:ext>
              </a:extLst>
            </p:cNvPr>
            <p:cNvSpPr txBox="1"/>
            <p:nvPr/>
          </p:nvSpPr>
          <p:spPr>
            <a:xfrm>
              <a:off x="3279228" y="6383484"/>
              <a:ext cx="2182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Torilis</a:t>
              </a:r>
              <a:r>
                <a:rPr lang="fr-FR" sz="1600" i="1" dirty="0"/>
                <a:t> </a:t>
              </a:r>
              <a:r>
                <a:rPr lang="fr-FR" sz="1600" i="1" dirty="0" err="1"/>
                <a:t>arvensis</a:t>
              </a:r>
              <a:endParaRPr lang="fr-FR" sz="1600" i="1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B52F025-90A2-7F4F-B6D5-BD1F578B4C18}"/>
                </a:ext>
              </a:extLst>
            </p:cNvPr>
            <p:cNvSpPr txBox="1"/>
            <p:nvPr/>
          </p:nvSpPr>
          <p:spPr>
            <a:xfrm>
              <a:off x="555585" y="4806708"/>
              <a:ext cx="535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Mais les filets des étamines peuvent aussi être très courts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20E9DE6-9714-874A-AB28-F495D5B6FE62}"/>
              </a:ext>
            </a:extLst>
          </p:cNvPr>
          <p:cNvSpPr txBox="1"/>
          <p:nvPr/>
        </p:nvSpPr>
        <p:spPr>
          <a:xfrm>
            <a:off x="8750460" y="4664597"/>
            <a:ext cx="344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Variation de la longueur des filets</a:t>
            </a:r>
          </a:p>
        </p:txBody>
      </p:sp>
    </p:spTree>
    <p:extLst>
      <p:ext uri="{BB962C8B-B14F-4D97-AF65-F5344CB8AC3E}">
        <p14:creationId xmlns:p14="http://schemas.microsoft.com/office/powerpoint/2010/main" val="31034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8951DAF-7066-5E42-876F-AF91B769F357}"/>
              </a:ext>
            </a:extLst>
          </p:cNvPr>
          <p:cNvSpPr txBox="1"/>
          <p:nvPr/>
        </p:nvSpPr>
        <p:spPr>
          <a:xfrm>
            <a:off x="486137" y="266218"/>
            <a:ext cx="4340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Couleur des anthères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3B5E99-C04C-704A-82B7-40489A6F16D6}"/>
              </a:ext>
            </a:extLst>
          </p:cNvPr>
          <p:cNvSpPr txBox="1"/>
          <p:nvPr/>
        </p:nvSpPr>
        <p:spPr>
          <a:xfrm>
            <a:off x="486137" y="4696534"/>
            <a:ext cx="506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coloration des anthères est souvent un précieux </a:t>
            </a:r>
          </a:p>
          <a:p>
            <a:r>
              <a:rPr lang="fr-FR" b="1" dirty="0"/>
              <a:t>critère d’appoint pour  la détermination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F7E9523-9C1D-B14A-AD43-B39583FE3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41" y="615419"/>
            <a:ext cx="4054169" cy="29885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9E38A0-E93D-3342-B714-B74067D6FBA5}"/>
              </a:ext>
            </a:extLst>
          </p:cNvPr>
          <p:cNvSpPr txBox="1"/>
          <p:nvPr/>
        </p:nvSpPr>
        <p:spPr>
          <a:xfrm>
            <a:off x="486137" y="3645415"/>
            <a:ext cx="27086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Anthères rouges</a:t>
            </a:r>
          </a:p>
          <a:p>
            <a:r>
              <a:rPr lang="fr-FR" sz="1600" i="1" dirty="0" err="1"/>
              <a:t>Torilis</a:t>
            </a:r>
            <a:r>
              <a:rPr lang="fr-FR" sz="1600" i="1" dirty="0"/>
              <a:t> </a:t>
            </a:r>
            <a:r>
              <a:rPr lang="fr-FR" sz="1600" i="1" dirty="0" err="1"/>
              <a:t>arvensis</a:t>
            </a:r>
            <a:endParaRPr lang="fr-FR" sz="1600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6E68E11-EEA0-7840-9567-8161EA703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608" y="0"/>
            <a:ext cx="4068392" cy="314122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F82F6BD-E335-B143-A288-5C2680D17646}"/>
              </a:ext>
            </a:extLst>
          </p:cNvPr>
          <p:cNvSpPr txBox="1"/>
          <p:nvPr/>
        </p:nvSpPr>
        <p:spPr>
          <a:xfrm>
            <a:off x="9484125" y="3141229"/>
            <a:ext cx="25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Anthères jaunes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059BD4-54DB-5A4A-A44B-9DBDAF27FD9C}"/>
              </a:ext>
            </a:extLst>
          </p:cNvPr>
          <p:cNvSpPr txBox="1"/>
          <p:nvPr/>
        </p:nvSpPr>
        <p:spPr>
          <a:xfrm>
            <a:off x="9877777" y="3589867"/>
            <a:ext cx="1490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Thapsia </a:t>
            </a:r>
            <a:r>
              <a:rPr lang="fr-FR" sz="1600" i="1" dirty="0" err="1"/>
              <a:t>villosa</a:t>
            </a:r>
            <a:endParaRPr lang="fr-FR" sz="1600" i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178D0C9-4A47-E648-8CE2-DFBE35CD80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9072" y="-5361"/>
            <a:ext cx="3632795" cy="348496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02EA12F-764A-D249-89D1-E281D97CFAFD}"/>
              </a:ext>
            </a:extLst>
          </p:cNvPr>
          <p:cNvSpPr txBox="1"/>
          <p:nvPr/>
        </p:nvSpPr>
        <p:spPr>
          <a:xfrm>
            <a:off x="4826643" y="3603991"/>
            <a:ext cx="239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Anthères blanches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07ECAB-C913-1645-B7DC-CBDF0CB5427F}"/>
              </a:ext>
            </a:extLst>
          </p:cNvPr>
          <p:cNvSpPr txBox="1"/>
          <p:nvPr/>
        </p:nvSpPr>
        <p:spPr>
          <a:xfrm>
            <a:off x="4673600" y="3928421"/>
            <a:ext cx="23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Laserpitium</a:t>
            </a:r>
            <a:r>
              <a:rPr lang="fr-FR" sz="1600" i="1" dirty="0"/>
              <a:t> </a:t>
            </a:r>
            <a:r>
              <a:rPr lang="fr-FR" sz="1600" i="1" dirty="0" err="1"/>
              <a:t>latifolium</a:t>
            </a:r>
            <a:endParaRPr lang="fr-FR" sz="1600" i="1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17771DB-D85A-274E-9ECE-AAEB2CC974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731" y="4080129"/>
            <a:ext cx="4442179" cy="214548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74C694A-8250-0744-B925-D7BBD76F0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5731" y="3946959"/>
            <a:ext cx="4442179" cy="214548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7A47F5C-2D7C-2547-8EF3-712EEA697F0F}"/>
              </a:ext>
            </a:extLst>
          </p:cNvPr>
          <p:cNvSpPr txBox="1"/>
          <p:nvPr/>
        </p:nvSpPr>
        <p:spPr>
          <a:xfrm>
            <a:off x="7134578" y="6225611"/>
            <a:ext cx="34092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Anthères vertes</a:t>
            </a:r>
          </a:p>
          <a:p>
            <a:r>
              <a:rPr lang="fr-FR" sz="1600" i="1" dirty="0"/>
              <a:t>Peucedanum </a:t>
            </a:r>
            <a:r>
              <a:rPr lang="fr-FR" sz="1600" i="1" dirty="0" err="1"/>
              <a:t>carvifolium</a:t>
            </a:r>
            <a:endParaRPr lang="fr-FR" sz="1600" i="1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8E350C0-907F-B943-A491-558B6B55E2B3}"/>
              </a:ext>
            </a:extLst>
          </p:cNvPr>
          <p:cNvSpPr txBox="1"/>
          <p:nvPr/>
        </p:nvSpPr>
        <p:spPr>
          <a:xfrm>
            <a:off x="1560786" y="6092441"/>
            <a:ext cx="326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.C. Granger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9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EC88C7-80E6-284E-950E-FC7590AD692E}"/>
              </a:ext>
            </a:extLst>
          </p:cNvPr>
          <p:cNvSpPr txBox="1"/>
          <p:nvPr/>
        </p:nvSpPr>
        <p:spPr>
          <a:xfrm>
            <a:off x="519289" y="282222"/>
            <a:ext cx="326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gynécée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980DB-DB6B-3C41-9FA5-D1FC98112FD0}"/>
              </a:ext>
            </a:extLst>
          </p:cNvPr>
          <p:cNvSpPr txBox="1"/>
          <p:nvPr/>
        </p:nvSpPr>
        <p:spPr>
          <a:xfrm>
            <a:off x="519290" y="681037"/>
            <a:ext cx="515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est réduit à 2 carpelles  soudés au réceptacle floral </a:t>
            </a:r>
          </a:p>
          <a:p>
            <a:r>
              <a:rPr lang="fr-FR" dirty="0"/>
              <a:t>et formant un </a:t>
            </a:r>
            <a:r>
              <a:rPr lang="fr-FR" b="1" dirty="0"/>
              <a:t>ovaire infère biloculaire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0A8A29A-9ED7-2E42-9186-0DCF56F3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944" y="0"/>
            <a:ext cx="4495800" cy="3746500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5194D81-2375-314A-8827-F0BFD1A9D282}"/>
              </a:ext>
            </a:extLst>
          </p:cNvPr>
          <p:cNvSpPr txBox="1"/>
          <p:nvPr/>
        </p:nvSpPr>
        <p:spPr>
          <a:xfrm>
            <a:off x="6441367" y="2529185"/>
            <a:ext cx="229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Ovaire infère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4F434B-6C6E-154F-997F-B563E0C3519B}"/>
              </a:ext>
            </a:extLst>
          </p:cNvPr>
          <p:cNvSpPr txBox="1"/>
          <p:nvPr/>
        </p:nvSpPr>
        <p:spPr>
          <a:xfrm>
            <a:off x="519290" y="2529185"/>
            <a:ext cx="508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Chez les </a:t>
            </a:r>
            <a:r>
              <a:rPr lang="fr-FR" dirty="0" err="1"/>
              <a:t>Apiacées</a:t>
            </a:r>
            <a:r>
              <a:rPr lang="fr-FR" dirty="0"/>
              <a:t>  le nectar est distribué par un organe particulier : c’est un disque nectarifère surmontant l’ovaire et situé à la base des styles</a:t>
            </a:r>
          </a:p>
          <a:p>
            <a:r>
              <a:rPr lang="fr-FR" dirty="0"/>
              <a:t>appelé </a:t>
            </a:r>
            <a:r>
              <a:rPr lang="fr-FR" b="1" dirty="0" err="1"/>
              <a:t>stylopode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CD53C5-AEED-DD48-B4CA-5B93E70488E1}"/>
              </a:ext>
            </a:extLst>
          </p:cNvPr>
          <p:cNvSpPr txBox="1"/>
          <p:nvPr/>
        </p:nvSpPr>
        <p:spPr>
          <a:xfrm>
            <a:off x="6266039" y="1681202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Stylopode</a:t>
            </a:r>
            <a:endParaRPr lang="fr-FR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FB860B4-1B7A-514B-BD41-719F625AE200}"/>
              </a:ext>
            </a:extLst>
          </p:cNvPr>
          <p:cNvCxnSpPr/>
          <p:nvPr/>
        </p:nvCxnSpPr>
        <p:spPr>
          <a:xfrm flipV="1">
            <a:off x="7587190" y="1805516"/>
            <a:ext cx="1591734" cy="1354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3C1FF6-E0CB-DF4E-85F8-4C87362D3F24}"/>
              </a:ext>
            </a:extLst>
          </p:cNvPr>
          <p:cNvCxnSpPr>
            <a:cxnSpLocks/>
          </p:cNvCxnSpPr>
          <p:nvPr/>
        </p:nvCxnSpPr>
        <p:spPr>
          <a:xfrm flipV="1">
            <a:off x="7778573" y="2620875"/>
            <a:ext cx="1208968" cy="1221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C283B82E-85E8-D742-821D-9D3B8A102595}"/>
              </a:ext>
            </a:extLst>
          </p:cNvPr>
          <p:cNvSpPr txBox="1"/>
          <p:nvPr/>
        </p:nvSpPr>
        <p:spPr>
          <a:xfrm>
            <a:off x="519290" y="1681202"/>
            <a:ext cx="4099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n’y a qu’un seul ovule par loge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69339A-372A-8B41-A271-41E208FAC907}"/>
              </a:ext>
            </a:extLst>
          </p:cNvPr>
          <p:cNvSpPr txBox="1"/>
          <p:nvPr/>
        </p:nvSpPr>
        <p:spPr>
          <a:xfrm>
            <a:off x="519289" y="5271347"/>
            <a:ext cx="778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styles libres souvent divergents mais qui  peuvent être – écartés-dressés</a:t>
            </a:r>
          </a:p>
          <a:p>
            <a:r>
              <a:rPr lang="fr-FR" dirty="0"/>
              <a:t>                                                                                                    - repliés-entrecroisés…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95817F1-E4BB-3141-B18E-5FAF09A97D9E}"/>
              </a:ext>
            </a:extLst>
          </p:cNvPr>
          <p:cNvSpPr txBox="1"/>
          <p:nvPr/>
        </p:nvSpPr>
        <p:spPr>
          <a:xfrm>
            <a:off x="519289" y="4208165"/>
            <a:ext cx="469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</a:t>
            </a:r>
            <a:r>
              <a:rPr lang="fr-FR" dirty="0" err="1"/>
              <a:t>stylopode</a:t>
            </a:r>
            <a:r>
              <a:rPr lang="fr-FR" dirty="0"/>
              <a:t> peut être.  -  en plateau</a:t>
            </a:r>
          </a:p>
          <a:p>
            <a:r>
              <a:rPr lang="fr-FR" dirty="0"/>
              <a:t>                                           - en cône</a:t>
            </a:r>
          </a:p>
          <a:p>
            <a:r>
              <a:rPr lang="fr-FR" dirty="0"/>
              <a:t>                                           - hémisphérique…   </a:t>
            </a:r>
          </a:p>
        </p:txBody>
      </p:sp>
      <p:sp>
        <p:nvSpPr>
          <p:cNvPr id="23" name="Cadre 22">
            <a:extLst>
              <a:ext uri="{FF2B5EF4-FFF2-40B4-BE49-F238E27FC236}">
                <a16:creationId xmlns:a16="http://schemas.microsoft.com/office/drawing/2014/main" id="{06E08EFC-FC48-774A-9D16-BFAD2D2BB998}"/>
              </a:ext>
            </a:extLst>
          </p:cNvPr>
          <p:cNvSpPr/>
          <p:nvPr/>
        </p:nvSpPr>
        <p:spPr>
          <a:xfrm>
            <a:off x="7900809" y="3711223"/>
            <a:ext cx="4176889" cy="1805516"/>
          </a:xfrm>
          <a:prstGeom prst="fra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pollinisation est </a:t>
            </a:r>
            <a:r>
              <a:rPr lang="fr-FR" b="1" dirty="0">
                <a:solidFill>
                  <a:schemeClr val="tx1"/>
                </a:solidFill>
              </a:rPr>
              <a:t>entomophile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insectes pollinisateurs sont des Diptères, des Hyménoptères, Lépidoptère ou Coléoptères</a:t>
            </a:r>
          </a:p>
        </p:txBody>
      </p:sp>
    </p:spTree>
    <p:extLst>
      <p:ext uri="{BB962C8B-B14F-4D97-AF65-F5344CB8AC3E}">
        <p14:creationId xmlns:p14="http://schemas.microsoft.com/office/powerpoint/2010/main" val="237909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8FCA6-0926-784E-93C3-752E327E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" name="Espace réservé du contenu 29">
            <a:extLst>
              <a:ext uri="{FF2B5EF4-FFF2-40B4-BE49-F238E27FC236}">
                <a16:creationId xmlns:a16="http://schemas.microsoft.com/office/drawing/2014/main" id="{AB6D230A-76F2-104D-AFFF-249CFADD4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76932" cy="5023556"/>
          </a:xfr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E80D9E0-6116-BF40-A8C9-E25E8CF3DC19}"/>
              </a:ext>
            </a:extLst>
          </p:cNvPr>
          <p:cNvSpPr txBox="1"/>
          <p:nvPr/>
        </p:nvSpPr>
        <p:spPr>
          <a:xfrm>
            <a:off x="1275644" y="5125156"/>
            <a:ext cx="311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Heracleum</a:t>
            </a:r>
            <a:r>
              <a:rPr lang="fr-FR" sz="1600" i="1" dirty="0"/>
              <a:t> </a:t>
            </a:r>
            <a:r>
              <a:rPr lang="fr-FR" sz="1600" i="1" dirty="0" err="1"/>
              <a:t>pyrenaicum</a:t>
            </a:r>
            <a:endParaRPr lang="fr-FR" sz="1600" i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335BB99-DEED-C845-8FA8-91F27AD542A8}"/>
              </a:ext>
            </a:extLst>
          </p:cNvPr>
          <p:cNvSpPr txBox="1"/>
          <p:nvPr/>
        </p:nvSpPr>
        <p:spPr>
          <a:xfrm>
            <a:off x="7665156" y="263525"/>
            <a:ext cx="384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étamines des fleurs rayonnantes sont mures avant les ovaires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EDB9306-8ED9-404F-A9D8-DC16450FD4F1}"/>
              </a:ext>
            </a:extLst>
          </p:cNvPr>
          <p:cNvSpPr txBox="1"/>
          <p:nvPr/>
        </p:nvSpPr>
        <p:spPr>
          <a:xfrm>
            <a:off x="7665156" y="1162192"/>
            <a:ext cx="384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fleurs rayonnantes sont mures avant les fleurs centrales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4B8FEC6-C27E-8A43-9191-122A6157D6FC}"/>
              </a:ext>
            </a:extLst>
          </p:cNvPr>
          <p:cNvSpPr txBox="1"/>
          <p:nvPr/>
        </p:nvSpPr>
        <p:spPr>
          <a:xfrm>
            <a:off x="7665156" y="2144889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fleurs rayonnantes seront </a:t>
            </a:r>
            <a:r>
              <a:rPr lang="fr-FR" dirty="0" err="1"/>
              <a:t>pollinisées</a:t>
            </a:r>
            <a:r>
              <a:rPr lang="fr-FR" dirty="0"/>
              <a:t> (Diptères) par les fleurs centrales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BC1F4CC-AA98-6D4E-9B9F-6445372D31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293" y="2925721"/>
            <a:ext cx="4710707" cy="3872201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4AE0B47D-0A7F-A644-ABCC-E0E340F691F3}"/>
              </a:ext>
            </a:extLst>
          </p:cNvPr>
          <p:cNvSpPr txBox="1"/>
          <p:nvPr/>
        </p:nvSpPr>
        <p:spPr>
          <a:xfrm>
            <a:off x="5123793" y="5896303"/>
            <a:ext cx="2112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Tordylium</a:t>
            </a:r>
            <a:r>
              <a:rPr lang="fr-FR" sz="1600" i="1" dirty="0"/>
              <a:t> </a:t>
            </a:r>
            <a:r>
              <a:rPr lang="fr-FR" sz="1600" i="1" dirty="0" err="1"/>
              <a:t>apulum</a:t>
            </a:r>
            <a:endParaRPr lang="fr-FR" sz="1600" i="1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56D4F2E-CF9D-2A40-8C11-367F48BB177B}"/>
              </a:ext>
            </a:extLst>
          </p:cNvPr>
          <p:cNvSpPr txBox="1"/>
          <p:nvPr/>
        </p:nvSpPr>
        <p:spPr>
          <a:xfrm>
            <a:off x="677917" y="6542690"/>
            <a:ext cx="264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:D. Roubaudi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317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61AA6-03BC-A749-8AC9-FAE07BD9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136610" y="945396"/>
            <a:ext cx="3969169" cy="185979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La famille des </a:t>
            </a:r>
            <a:r>
              <a:rPr lang="fr-FR" sz="2800" b="1" dirty="0" err="1"/>
              <a:t>Apiacées</a:t>
            </a:r>
            <a:r>
              <a:rPr lang="fr-FR" sz="2800" b="1" dirty="0"/>
              <a:t> dans la classification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0A09E5-799D-5A4B-9DE4-E4C1CCC70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70" y="314701"/>
            <a:ext cx="7268242" cy="4756078"/>
          </a:xfrm>
          <a:ln w="57150">
            <a:solidFill>
              <a:srgbClr val="FF0000"/>
            </a:solidFill>
          </a:ln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44E5FD7C-A8C6-DF42-A0C8-02DD36C234B3}"/>
              </a:ext>
            </a:extLst>
          </p:cNvPr>
          <p:cNvSpPr/>
          <p:nvPr/>
        </p:nvSpPr>
        <p:spPr>
          <a:xfrm>
            <a:off x="5318883" y="3920185"/>
            <a:ext cx="1974049" cy="1354342"/>
          </a:xfrm>
          <a:custGeom>
            <a:avLst/>
            <a:gdLst>
              <a:gd name="connsiteX0" fmla="*/ 379390 w 1974049"/>
              <a:gd name="connsiteY0" fmla="*/ 60800 h 1354342"/>
              <a:gd name="connsiteX1" fmla="*/ 669322 w 1974049"/>
              <a:gd name="connsiteY1" fmla="*/ 60800 h 1354342"/>
              <a:gd name="connsiteX2" fmla="*/ 825439 w 1974049"/>
              <a:gd name="connsiteY2" fmla="*/ 38498 h 1354342"/>
              <a:gd name="connsiteX3" fmla="*/ 858893 w 1974049"/>
              <a:gd name="connsiteY3" fmla="*/ 27347 h 1354342"/>
              <a:gd name="connsiteX4" fmla="*/ 791985 w 1974049"/>
              <a:gd name="connsiteY4" fmla="*/ 5044 h 1354342"/>
              <a:gd name="connsiteX5" fmla="*/ 1483361 w 1974049"/>
              <a:gd name="connsiteY5" fmla="*/ 27347 h 1354342"/>
              <a:gd name="connsiteX6" fmla="*/ 1561419 w 1974049"/>
              <a:gd name="connsiteY6" fmla="*/ 38498 h 1354342"/>
              <a:gd name="connsiteX7" fmla="*/ 1594873 w 1974049"/>
              <a:gd name="connsiteY7" fmla="*/ 49649 h 1354342"/>
              <a:gd name="connsiteX8" fmla="*/ 1639478 w 1974049"/>
              <a:gd name="connsiteY8" fmla="*/ 60800 h 1354342"/>
              <a:gd name="connsiteX9" fmla="*/ 1739839 w 1974049"/>
              <a:gd name="connsiteY9" fmla="*/ 94254 h 1354342"/>
              <a:gd name="connsiteX10" fmla="*/ 1806746 w 1974049"/>
              <a:gd name="connsiteY10" fmla="*/ 116556 h 1354342"/>
              <a:gd name="connsiteX11" fmla="*/ 1840200 w 1974049"/>
              <a:gd name="connsiteY11" fmla="*/ 138859 h 1354342"/>
              <a:gd name="connsiteX12" fmla="*/ 1907107 w 1974049"/>
              <a:gd name="connsiteY12" fmla="*/ 216917 h 1354342"/>
              <a:gd name="connsiteX13" fmla="*/ 1940561 w 1974049"/>
              <a:gd name="connsiteY13" fmla="*/ 294976 h 1354342"/>
              <a:gd name="connsiteX14" fmla="*/ 1962863 w 1974049"/>
              <a:gd name="connsiteY14" fmla="*/ 339581 h 1354342"/>
              <a:gd name="connsiteX15" fmla="*/ 1974015 w 1974049"/>
              <a:gd name="connsiteY15" fmla="*/ 417639 h 1354342"/>
              <a:gd name="connsiteX16" fmla="*/ 1951712 w 1974049"/>
              <a:gd name="connsiteY16" fmla="*/ 807932 h 1354342"/>
              <a:gd name="connsiteX17" fmla="*/ 1873654 w 1974049"/>
              <a:gd name="connsiteY17" fmla="*/ 1008654 h 1354342"/>
              <a:gd name="connsiteX18" fmla="*/ 1862502 w 1974049"/>
              <a:gd name="connsiteY18" fmla="*/ 1042108 h 1354342"/>
              <a:gd name="connsiteX19" fmla="*/ 1817897 w 1974049"/>
              <a:gd name="connsiteY19" fmla="*/ 1097864 h 1354342"/>
              <a:gd name="connsiteX20" fmla="*/ 1795595 w 1974049"/>
              <a:gd name="connsiteY20" fmla="*/ 1142469 h 1354342"/>
              <a:gd name="connsiteX21" fmla="*/ 1762141 w 1974049"/>
              <a:gd name="connsiteY21" fmla="*/ 1164771 h 1354342"/>
              <a:gd name="connsiteX22" fmla="*/ 1739839 w 1974049"/>
              <a:gd name="connsiteY22" fmla="*/ 1187074 h 1354342"/>
              <a:gd name="connsiteX23" fmla="*/ 1617176 w 1974049"/>
              <a:gd name="connsiteY23" fmla="*/ 1253981 h 1354342"/>
              <a:gd name="connsiteX24" fmla="*/ 1483361 w 1974049"/>
              <a:gd name="connsiteY24" fmla="*/ 1298586 h 1354342"/>
              <a:gd name="connsiteX25" fmla="*/ 1338395 w 1974049"/>
              <a:gd name="connsiteY25" fmla="*/ 1320888 h 1354342"/>
              <a:gd name="connsiteX26" fmla="*/ 1293790 w 1974049"/>
              <a:gd name="connsiteY26" fmla="*/ 1332039 h 1354342"/>
              <a:gd name="connsiteX27" fmla="*/ 981556 w 1974049"/>
              <a:gd name="connsiteY27" fmla="*/ 1354342 h 1354342"/>
              <a:gd name="connsiteX28" fmla="*/ 624717 w 1974049"/>
              <a:gd name="connsiteY28" fmla="*/ 1343191 h 1354342"/>
              <a:gd name="connsiteX29" fmla="*/ 490902 w 1974049"/>
              <a:gd name="connsiteY29" fmla="*/ 1298586 h 1354342"/>
              <a:gd name="connsiteX30" fmla="*/ 412844 w 1974049"/>
              <a:gd name="connsiteY30" fmla="*/ 1276283 h 1354342"/>
              <a:gd name="connsiteX31" fmla="*/ 379390 w 1974049"/>
              <a:gd name="connsiteY31" fmla="*/ 1253981 h 1354342"/>
              <a:gd name="connsiteX32" fmla="*/ 312483 w 1974049"/>
              <a:gd name="connsiteY32" fmla="*/ 1231678 h 1354342"/>
              <a:gd name="connsiteX33" fmla="*/ 234424 w 1974049"/>
              <a:gd name="connsiteY33" fmla="*/ 1187074 h 1354342"/>
              <a:gd name="connsiteX34" fmla="*/ 189819 w 1974049"/>
              <a:gd name="connsiteY34" fmla="*/ 1153620 h 1354342"/>
              <a:gd name="connsiteX35" fmla="*/ 89458 w 1974049"/>
              <a:gd name="connsiteY35" fmla="*/ 997503 h 1354342"/>
              <a:gd name="connsiteX36" fmla="*/ 44854 w 1974049"/>
              <a:gd name="connsiteY36" fmla="*/ 930595 h 1354342"/>
              <a:gd name="connsiteX37" fmla="*/ 33702 w 1974049"/>
              <a:gd name="connsiteY37" fmla="*/ 897142 h 1354342"/>
              <a:gd name="connsiteX38" fmla="*/ 11400 w 1974049"/>
              <a:gd name="connsiteY38" fmla="*/ 852537 h 1354342"/>
              <a:gd name="connsiteX39" fmla="*/ 249 w 1974049"/>
              <a:gd name="connsiteY39" fmla="*/ 796781 h 1354342"/>
              <a:gd name="connsiteX40" fmla="*/ 56005 w 1974049"/>
              <a:gd name="connsiteY40" fmla="*/ 406488 h 1354342"/>
              <a:gd name="connsiteX41" fmla="*/ 67156 w 1974049"/>
              <a:gd name="connsiteY41" fmla="*/ 373035 h 1354342"/>
              <a:gd name="connsiteX42" fmla="*/ 134063 w 1974049"/>
              <a:gd name="connsiteY42" fmla="*/ 261522 h 1354342"/>
              <a:gd name="connsiteX43" fmla="*/ 189819 w 1974049"/>
              <a:gd name="connsiteY43" fmla="*/ 205766 h 1354342"/>
              <a:gd name="connsiteX44" fmla="*/ 245576 w 1974049"/>
              <a:gd name="connsiteY44" fmla="*/ 161161 h 1354342"/>
              <a:gd name="connsiteX45" fmla="*/ 334785 w 1974049"/>
              <a:gd name="connsiteY45" fmla="*/ 138859 h 1354342"/>
              <a:gd name="connsiteX46" fmla="*/ 368239 w 1974049"/>
              <a:gd name="connsiteY46" fmla="*/ 116556 h 1354342"/>
              <a:gd name="connsiteX47" fmla="*/ 468600 w 1974049"/>
              <a:gd name="connsiteY47" fmla="*/ 94254 h 1354342"/>
              <a:gd name="connsiteX48" fmla="*/ 490902 w 1974049"/>
              <a:gd name="connsiteY48" fmla="*/ 105405 h 13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74049" h="1354342">
                <a:moveTo>
                  <a:pt x="379390" y="60800"/>
                </a:moveTo>
                <a:cubicBezTo>
                  <a:pt x="492255" y="98424"/>
                  <a:pt x="413988" y="76759"/>
                  <a:pt x="669322" y="60800"/>
                </a:cubicBezTo>
                <a:cubicBezTo>
                  <a:pt x="715583" y="57909"/>
                  <a:pt x="777748" y="50421"/>
                  <a:pt x="825439" y="38498"/>
                </a:cubicBezTo>
                <a:cubicBezTo>
                  <a:pt x="836843" y="35647"/>
                  <a:pt x="847742" y="31064"/>
                  <a:pt x="858893" y="27347"/>
                </a:cubicBezTo>
                <a:cubicBezTo>
                  <a:pt x="836590" y="19913"/>
                  <a:pt x="768481" y="5534"/>
                  <a:pt x="791985" y="5044"/>
                </a:cubicBezTo>
                <a:cubicBezTo>
                  <a:pt x="1158387" y="-2590"/>
                  <a:pt x="1234612" y="-5820"/>
                  <a:pt x="1483361" y="27347"/>
                </a:cubicBezTo>
                <a:lnTo>
                  <a:pt x="1561419" y="38498"/>
                </a:lnTo>
                <a:cubicBezTo>
                  <a:pt x="1572570" y="42215"/>
                  <a:pt x="1583571" y="46420"/>
                  <a:pt x="1594873" y="49649"/>
                </a:cubicBezTo>
                <a:cubicBezTo>
                  <a:pt x="1609609" y="53859"/>
                  <a:pt x="1624830" y="56293"/>
                  <a:pt x="1639478" y="60800"/>
                </a:cubicBezTo>
                <a:cubicBezTo>
                  <a:pt x="1673182" y="71170"/>
                  <a:pt x="1706385" y="83103"/>
                  <a:pt x="1739839" y="94254"/>
                </a:cubicBezTo>
                <a:lnTo>
                  <a:pt x="1806746" y="116556"/>
                </a:lnTo>
                <a:cubicBezTo>
                  <a:pt x="1817897" y="123990"/>
                  <a:pt x="1829904" y="130279"/>
                  <a:pt x="1840200" y="138859"/>
                </a:cubicBezTo>
                <a:cubicBezTo>
                  <a:pt x="1860822" y="156044"/>
                  <a:pt x="1894801" y="194356"/>
                  <a:pt x="1907107" y="216917"/>
                </a:cubicBezTo>
                <a:cubicBezTo>
                  <a:pt x="1920663" y="241769"/>
                  <a:pt x="1928847" y="269205"/>
                  <a:pt x="1940561" y="294976"/>
                </a:cubicBezTo>
                <a:cubicBezTo>
                  <a:pt x="1947440" y="310109"/>
                  <a:pt x="1955429" y="324713"/>
                  <a:pt x="1962863" y="339581"/>
                </a:cubicBezTo>
                <a:cubicBezTo>
                  <a:pt x="1966580" y="365600"/>
                  <a:pt x="1974641" y="391363"/>
                  <a:pt x="1974015" y="417639"/>
                </a:cubicBezTo>
                <a:cubicBezTo>
                  <a:pt x="1970913" y="547912"/>
                  <a:pt x="1966425" y="678455"/>
                  <a:pt x="1951712" y="807932"/>
                </a:cubicBezTo>
                <a:cubicBezTo>
                  <a:pt x="1946161" y="856784"/>
                  <a:pt x="1891594" y="965598"/>
                  <a:pt x="1873654" y="1008654"/>
                </a:cubicBezTo>
                <a:cubicBezTo>
                  <a:pt x="1869133" y="1019504"/>
                  <a:pt x="1867759" y="1031594"/>
                  <a:pt x="1862502" y="1042108"/>
                </a:cubicBezTo>
                <a:cubicBezTo>
                  <a:pt x="1848435" y="1070242"/>
                  <a:pt x="1838641" y="1077120"/>
                  <a:pt x="1817897" y="1097864"/>
                </a:cubicBezTo>
                <a:cubicBezTo>
                  <a:pt x="1810463" y="1112732"/>
                  <a:pt x="1806237" y="1129699"/>
                  <a:pt x="1795595" y="1142469"/>
                </a:cubicBezTo>
                <a:cubicBezTo>
                  <a:pt x="1787015" y="1152765"/>
                  <a:pt x="1772606" y="1156399"/>
                  <a:pt x="1762141" y="1164771"/>
                </a:cubicBezTo>
                <a:cubicBezTo>
                  <a:pt x="1753931" y="1171339"/>
                  <a:pt x="1748049" y="1180506"/>
                  <a:pt x="1739839" y="1187074"/>
                </a:cubicBezTo>
                <a:cubicBezTo>
                  <a:pt x="1710757" y="1210340"/>
                  <a:pt x="1638905" y="1246738"/>
                  <a:pt x="1617176" y="1253981"/>
                </a:cubicBezTo>
                <a:cubicBezTo>
                  <a:pt x="1572571" y="1268849"/>
                  <a:pt x="1529832" y="1291437"/>
                  <a:pt x="1483361" y="1298586"/>
                </a:cubicBezTo>
                <a:cubicBezTo>
                  <a:pt x="1435039" y="1306020"/>
                  <a:pt x="1386542" y="1312392"/>
                  <a:pt x="1338395" y="1320888"/>
                </a:cubicBezTo>
                <a:cubicBezTo>
                  <a:pt x="1323302" y="1323551"/>
                  <a:pt x="1308938" y="1329709"/>
                  <a:pt x="1293790" y="1332039"/>
                </a:cubicBezTo>
                <a:cubicBezTo>
                  <a:pt x="1195182" y="1347210"/>
                  <a:pt x="1075674" y="1349389"/>
                  <a:pt x="981556" y="1354342"/>
                </a:cubicBezTo>
                <a:cubicBezTo>
                  <a:pt x="862610" y="1350625"/>
                  <a:pt x="743388" y="1352091"/>
                  <a:pt x="624717" y="1343191"/>
                </a:cubicBezTo>
                <a:cubicBezTo>
                  <a:pt x="525496" y="1335749"/>
                  <a:pt x="559606" y="1324349"/>
                  <a:pt x="490902" y="1298586"/>
                </a:cubicBezTo>
                <a:cubicBezTo>
                  <a:pt x="462305" y="1287862"/>
                  <a:pt x="439813" y="1289768"/>
                  <a:pt x="412844" y="1276283"/>
                </a:cubicBezTo>
                <a:cubicBezTo>
                  <a:pt x="400857" y="1270289"/>
                  <a:pt x="391637" y="1259424"/>
                  <a:pt x="379390" y="1253981"/>
                </a:cubicBezTo>
                <a:cubicBezTo>
                  <a:pt x="357907" y="1244433"/>
                  <a:pt x="333510" y="1242191"/>
                  <a:pt x="312483" y="1231678"/>
                </a:cubicBezTo>
                <a:cubicBezTo>
                  <a:pt x="268928" y="1209901"/>
                  <a:pt x="271199" y="1213341"/>
                  <a:pt x="234424" y="1187074"/>
                </a:cubicBezTo>
                <a:cubicBezTo>
                  <a:pt x="219300" y="1176271"/>
                  <a:pt x="202252" y="1167435"/>
                  <a:pt x="189819" y="1153620"/>
                </a:cubicBezTo>
                <a:cubicBezTo>
                  <a:pt x="142090" y="1100588"/>
                  <a:pt x="126079" y="1057013"/>
                  <a:pt x="89458" y="997503"/>
                </a:cubicBezTo>
                <a:cubicBezTo>
                  <a:pt x="75410" y="974675"/>
                  <a:pt x="57871" y="954026"/>
                  <a:pt x="44854" y="930595"/>
                </a:cubicBezTo>
                <a:cubicBezTo>
                  <a:pt x="39146" y="920320"/>
                  <a:pt x="38332" y="907946"/>
                  <a:pt x="33702" y="897142"/>
                </a:cubicBezTo>
                <a:cubicBezTo>
                  <a:pt x="27154" y="881863"/>
                  <a:pt x="18834" y="867405"/>
                  <a:pt x="11400" y="852537"/>
                </a:cubicBezTo>
                <a:cubicBezTo>
                  <a:pt x="7683" y="833952"/>
                  <a:pt x="-1637" y="815640"/>
                  <a:pt x="249" y="796781"/>
                </a:cubicBezTo>
                <a:cubicBezTo>
                  <a:pt x="13326" y="666015"/>
                  <a:pt x="35509" y="536298"/>
                  <a:pt x="56005" y="406488"/>
                </a:cubicBezTo>
                <a:cubicBezTo>
                  <a:pt x="57838" y="394878"/>
                  <a:pt x="61583" y="383384"/>
                  <a:pt x="67156" y="373035"/>
                </a:cubicBezTo>
                <a:cubicBezTo>
                  <a:pt x="87707" y="334868"/>
                  <a:pt x="108429" y="296478"/>
                  <a:pt x="134063" y="261522"/>
                </a:cubicBezTo>
                <a:cubicBezTo>
                  <a:pt x="149606" y="240327"/>
                  <a:pt x="171234" y="224351"/>
                  <a:pt x="189819" y="205766"/>
                </a:cubicBezTo>
                <a:cubicBezTo>
                  <a:pt x="205832" y="189753"/>
                  <a:pt x="223473" y="169198"/>
                  <a:pt x="245576" y="161161"/>
                </a:cubicBezTo>
                <a:cubicBezTo>
                  <a:pt x="274382" y="150686"/>
                  <a:pt x="305049" y="146293"/>
                  <a:pt x="334785" y="138859"/>
                </a:cubicBezTo>
                <a:cubicBezTo>
                  <a:pt x="345936" y="131425"/>
                  <a:pt x="356252" y="122550"/>
                  <a:pt x="368239" y="116556"/>
                </a:cubicBezTo>
                <a:cubicBezTo>
                  <a:pt x="395689" y="102831"/>
                  <a:pt x="442905" y="98536"/>
                  <a:pt x="468600" y="94254"/>
                </a:cubicBezTo>
                <a:cubicBezTo>
                  <a:pt x="505581" y="106580"/>
                  <a:pt x="513809" y="105405"/>
                  <a:pt x="490902" y="10540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066AB1DA-22EA-0E4D-BE15-D83C3D886CD5}"/>
              </a:ext>
            </a:extLst>
          </p:cNvPr>
          <p:cNvSpPr/>
          <p:nvPr/>
        </p:nvSpPr>
        <p:spPr>
          <a:xfrm>
            <a:off x="1159727" y="2698595"/>
            <a:ext cx="1973766" cy="1237785"/>
          </a:xfrm>
          <a:custGeom>
            <a:avLst/>
            <a:gdLst>
              <a:gd name="connsiteX0" fmla="*/ 1594624 w 1973766"/>
              <a:gd name="connsiteY0" fmla="*/ 11151 h 1237785"/>
              <a:gd name="connsiteX1" fmla="*/ 1516566 w 1973766"/>
              <a:gd name="connsiteY1" fmla="*/ 22303 h 1237785"/>
              <a:gd name="connsiteX2" fmla="*/ 1092819 w 1973766"/>
              <a:gd name="connsiteY2" fmla="*/ 0 h 1237785"/>
              <a:gd name="connsiteX3" fmla="*/ 591014 w 1973766"/>
              <a:gd name="connsiteY3" fmla="*/ 11151 h 1237785"/>
              <a:gd name="connsiteX4" fmla="*/ 535258 w 1973766"/>
              <a:gd name="connsiteY4" fmla="*/ 22303 h 1237785"/>
              <a:gd name="connsiteX5" fmla="*/ 412595 w 1973766"/>
              <a:gd name="connsiteY5" fmla="*/ 44605 h 1237785"/>
              <a:gd name="connsiteX6" fmla="*/ 334536 w 1973766"/>
              <a:gd name="connsiteY6" fmla="*/ 66907 h 1237785"/>
              <a:gd name="connsiteX7" fmla="*/ 301083 w 1973766"/>
              <a:gd name="connsiteY7" fmla="*/ 89210 h 1237785"/>
              <a:gd name="connsiteX8" fmla="*/ 189571 w 1973766"/>
              <a:gd name="connsiteY8" fmla="*/ 122664 h 1237785"/>
              <a:gd name="connsiteX9" fmla="*/ 122663 w 1973766"/>
              <a:gd name="connsiteY9" fmla="*/ 156117 h 1237785"/>
              <a:gd name="connsiteX10" fmla="*/ 78058 w 1973766"/>
              <a:gd name="connsiteY10" fmla="*/ 200722 h 1237785"/>
              <a:gd name="connsiteX11" fmla="*/ 33453 w 1973766"/>
              <a:gd name="connsiteY11" fmla="*/ 312234 h 1237785"/>
              <a:gd name="connsiteX12" fmla="*/ 22302 w 1973766"/>
              <a:gd name="connsiteY12" fmla="*/ 356839 h 1237785"/>
              <a:gd name="connsiteX13" fmla="*/ 0 w 1973766"/>
              <a:gd name="connsiteY13" fmla="*/ 423746 h 1237785"/>
              <a:gd name="connsiteX14" fmla="*/ 11151 w 1973766"/>
              <a:gd name="connsiteY14" fmla="*/ 769434 h 1237785"/>
              <a:gd name="connsiteX15" fmla="*/ 22302 w 1973766"/>
              <a:gd name="connsiteY15" fmla="*/ 802888 h 1237785"/>
              <a:gd name="connsiteX16" fmla="*/ 89210 w 1973766"/>
              <a:gd name="connsiteY16" fmla="*/ 892098 h 1237785"/>
              <a:gd name="connsiteX17" fmla="*/ 111512 w 1973766"/>
              <a:gd name="connsiteY17" fmla="*/ 925551 h 1237785"/>
              <a:gd name="connsiteX18" fmla="*/ 167268 w 1973766"/>
              <a:gd name="connsiteY18" fmla="*/ 981307 h 1237785"/>
              <a:gd name="connsiteX19" fmla="*/ 223024 w 1973766"/>
              <a:gd name="connsiteY19" fmla="*/ 1037064 h 1237785"/>
              <a:gd name="connsiteX20" fmla="*/ 289932 w 1973766"/>
              <a:gd name="connsiteY20" fmla="*/ 1092820 h 1237785"/>
              <a:gd name="connsiteX21" fmla="*/ 323385 w 1973766"/>
              <a:gd name="connsiteY21" fmla="*/ 1103971 h 1237785"/>
              <a:gd name="connsiteX22" fmla="*/ 367990 w 1973766"/>
              <a:gd name="connsiteY22" fmla="*/ 1126273 h 1237785"/>
              <a:gd name="connsiteX23" fmla="*/ 490653 w 1973766"/>
              <a:gd name="connsiteY23" fmla="*/ 1170878 h 1237785"/>
              <a:gd name="connsiteX24" fmla="*/ 546410 w 1973766"/>
              <a:gd name="connsiteY24" fmla="*/ 1193181 h 1237785"/>
              <a:gd name="connsiteX25" fmla="*/ 669073 w 1973766"/>
              <a:gd name="connsiteY25" fmla="*/ 1215483 h 1237785"/>
              <a:gd name="connsiteX26" fmla="*/ 847493 w 1973766"/>
              <a:gd name="connsiteY26" fmla="*/ 1237785 h 1237785"/>
              <a:gd name="connsiteX27" fmla="*/ 1416205 w 1973766"/>
              <a:gd name="connsiteY27" fmla="*/ 1226634 h 1237785"/>
              <a:gd name="connsiteX28" fmla="*/ 1460810 w 1973766"/>
              <a:gd name="connsiteY28" fmla="*/ 1215483 h 1237785"/>
              <a:gd name="connsiteX29" fmla="*/ 1572322 w 1973766"/>
              <a:gd name="connsiteY29" fmla="*/ 1193181 h 1237785"/>
              <a:gd name="connsiteX30" fmla="*/ 1616927 w 1973766"/>
              <a:gd name="connsiteY30" fmla="*/ 1170878 h 1237785"/>
              <a:gd name="connsiteX31" fmla="*/ 1661532 w 1973766"/>
              <a:gd name="connsiteY31" fmla="*/ 1159727 h 1237785"/>
              <a:gd name="connsiteX32" fmla="*/ 1694985 w 1973766"/>
              <a:gd name="connsiteY32" fmla="*/ 1148576 h 1237785"/>
              <a:gd name="connsiteX33" fmla="*/ 1717288 w 1973766"/>
              <a:gd name="connsiteY33" fmla="*/ 1126273 h 1237785"/>
              <a:gd name="connsiteX34" fmla="*/ 1750741 w 1973766"/>
              <a:gd name="connsiteY34" fmla="*/ 1103971 h 1237785"/>
              <a:gd name="connsiteX35" fmla="*/ 1773044 w 1973766"/>
              <a:gd name="connsiteY35" fmla="*/ 1059366 h 1237785"/>
              <a:gd name="connsiteX36" fmla="*/ 1806497 w 1973766"/>
              <a:gd name="connsiteY36" fmla="*/ 1025912 h 1237785"/>
              <a:gd name="connsiteX37" fmla="*/ 1851102 w 1973766"/>
              <a:gd name="connsiteY37" fmla="*/ 947854 h 1237785"/>
              <a:gd name="connsiteX38" fmla="*/ 1873405 w 1973766"/>
              <a:gd name="connsiteY38" fmla="*/ 925551 h 1237785"/>
              <a:gd name="connsiteX39" fmla="*/ 1895707 w 1973766"/>
              <a:gd name="connsiteY39" fmla="*/ 880946 h 1237785"/>
              <a:gd name="connsiteX40" fmla="*/ 1918010 w 1973766"/>
              <a:gd name="connsiteY40" fmla="*/ 847493 h 1237785"/>
              <a:gd name="connsiteX41" fmla="*/ 1951463 w 1973766"/>
              <a:gd name="connsiteY41" fmla="*/ 758283 h 1237785"/>
              <a:gd name="connsiteX42" fmla="*/ 1962614 w 1973766"/>
              <a:gd name="connsiteY42" fmla="*/ 702527 h 1237785"/>
              <a:gd name="connsiteX43" fmla="*/ 1973766 w 1973766"/>
              <a:gd name="connsiteY43" fmla="*/ 657922 h 1237785"/>
              <a:gd name="connsiteX44" fmla="*/ 1962614 w 1973766"/>
              <a:gd name="connsiteY44" fmla="*/ 412595 h 1237785"/>
              <a:gd name="connsiteX45" fmla="*/ 1951463 w 1973766"/>
              <a:gd name="connsiteY45" fmla="*/ 379142 h 1237785"/>
              <a:gd name="connsiteX46" fmla="*/ 1929161 w 1973766"/>
              <a:gd name="connsiteY46" fmla="*/ 356839 h 1237785"/>
              <a:gd name="connsiteX47" fmla="*/ 1906858 w 1973766"/>
              <a:gd name="connsiteY47" fmla="*/ 323385 h 1237785"/>
              <a:gd name="connsiteX48" fmla="*/ 1895707 w 1973766"/>
              <a:gd name="connsiteY48" fmla="*/ 289932 h 1237785"/>
              <a:gd name="connsiteX49" fmla="*/ 1817649 w 1973766"/>
              <a:gd name="connsiteY49" fmla="*/ 223025 h 1237785"/>
              <a:gd name="connsiteX50" fmla="*/ 1784195 w 1973766"/>
              <a:gd name="connsiteY50" fmla="*/ 211873 h 1237785"/>
              <a:gd name="connsiteX51" fmla="*/ 1694985 w 1973766"/>
              <a:gd name="connsiteY51" fmla="*/ 178420 h 1237785"/>
              <a:gd name="connsiteX52" fmla="*/ 1661532 w 1973766"/>
              <a:gd name="connsiteY52" fmla="*/ 156117 h 1237785"/>
              <a:gd name="connsiteX53" fmla="*/ 1572322 w 1973766"/>
              <a:gd name="connsiteY53" fmla="*/ 122664 h 1237785"/>
              <a:gd name="connsiteX54" fmla="*/ 1550019 w 1973766"/>
              <a:gd name="connsiteY54" fmla="*/ 100361 h 1237785"/>
              <a:gd name="connsiteX55" fmla="*/ 1516566 w 1973766"/>
              <a:gd name="connsiteY55" fmla="*/ 89210 h 1237785"/>
              <a:gd name="connsiteX56" fmla="*/ 1460810 w 1973766"/>
              <a:gd name="connsiteY56" fmla="*/ 33454 h 1237785"/>
              <a:gd name="connsiteX57" fmla="*/ 1427356 w 1973766"/>
              <a:gd name="connsiteY57" fmla="*/ 11151 h 1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73766" h="1237785">
                <a:moveTo>
                  <a:pt x="1594624" y="11151"/>
                </a:moveTo>
                <a:cubicBezTo>
                  <a:pt x="1568605" y="14868"/>
                  <a:pt x="1542850" y="22303"/>
                  <a:pt x="1516566" y="22303"/>
                </a:cubicBezTo>
                <a:cubicBezTo>
                  <a:pt x="1336379" y="22303"/>
                  <a:pt x="1251526" y="13225"/>
                  <a:pt x="1092819" y="0"/>
                </a:cubicBezTo>
                <a:lnTo>
                  <a:pt x="591014" y="11151"/>
                </a:lnTo>
                <a:cubicBezTo>
                  <a:pt x="572076" y="11909"/>
                  <a:pt x="553906" y="18912"/>
                  <a:pt x="535258" y="22303"/>
                </a:cubicBezTo>
                <a:cubicBezTo>
                  <a:pt x="468669" y="34410"/>
                  <a:pt x="474583" y="30830"/>
                  <a:pt x="412595" y="44605"/>
                </a:cubicBezTo>
                <a:cubicBezTo>
                  <a:pt x="370589" y="53940"/>
                  <a:pt x="371790" y="54489"/>
                  <a:pt x="334536" y="66907"/>
                </a:cubicBezTo>
                <a:cubicBezTo>
                  <a:pt x="323385" y="74341"/>
                  <a:pt x="313401" y="83931"/>
                  <a:pt x="301083" y="89210"/>
                </a:cubicBezTo>
                <a:cubicBezTo>
                  <a:pt x="257440" y="107914"/>
                  <a:pt x="234558" y="92674"/>
                  <a:pt x="189571" y="122664"/>
                </a:cubicBezTo>
                <a:cubicBezTo>
                  <a:pt x="146337" y="151486"/>
                  <a:pt x="168831" y="140728"/>
                  <a:pt x="122663" y="156117"/>
                </a:cubicBezTo>
                <a:cubicBezTo>
                  <a:pt x="107795" y="170985"/>
                  <a:pt x="84707" y="180774"/>
                  <a:pt x="78058" y="200722"/>
                </a:cubicBezTo>
                <a:cubicBezTo>
                  <a:pt x="50499" y="283399"/>
                  <a:pt x="66270" y="246602"/>
                  <a:pt x="33453" y="312234"/>
                </a:cubicBezTo>
                <a:cubicBezTo>
                  <a:pt x="29736" y="327102"/>
                  <a:pt x="26706" y="342159"/>
                  <a:pt x="22302" y="356839"/>
                </a:cubicBezTo>
                <a:cubicBezTo>
                  <a:pt x="15547" y="379356"/>
                  <a:pt x="0" y="423746"/>
                  <a:pt x="0" y="423746"/>
                </a:cubicBezTo>
                <a:cubicBezTo>
                  <a:pt x="3717" y="538975"/>
                  <a:pt x="4381" y="654344"/>
                  <a:pt x="11151" y="769434"/>
                </a:cubicBezTo>
                <a:cubicBezTo>
                  <a:pt x="11841" y="781168"/>
                  <a:pt x="16594" y="792613"/>
                  <a:pt x="22302" y="802888"/>
                </a:cubicBezTo>
                <a:cubicBezTo>
                  <a:pt x="93035" y="930207"/>
                  <a:pt x="39993" y="830577"/>
                  <a:pt x="89210" y="892098"/>
                </a:cubicBezTo>
                <a:cubicBezTo>
                  <a:pt x="97582" y="902563"/>
                  <a:pt x="102687" y="915465"/>
                  <a:pt x="111512" y="925551"/>
                </a:cubicBezTo>
                <a:cubicBezTo>
                  <a:pt x="128820" y="945331"/>
                  <a:pt x="152688" y="959438"/>
                  <a:pt x="167268" y="981307"/>
                </a:cubicBezTo>
                <a:cubicBezTo>
                  <a:pt x="205500" y="1038654"/>
                  <a:pt x="169925" y="994585"/>
                  <a:pt x="223024" y="1037064"/>
                </a:cubicBezTo>
                <a:cubicBezTo>
                  <a:pt x="266046" y="1071482"/>
                  <a:pt x="223521" y="1054871"/>
                  <a:pt x="289932" y="1092820"/>
                </a:cubicBezTo>
                <a:cubicBezTo>
                  <a:pt x="300137" y="1098652"/>
                  <a:pt x="312581" y="1099341"/>
                  <a:pt x="323385" y="1103971"/>
                </a:cubicBezTo>
                <a:cubicBezTo>
                  <a:pt x="338664" y="1110519"/>
                  <a:pt x="352800" y="1119522"/>
                  <a:pt x="367990" y="1126273"/>
                </a:cubicBezTo>
                <a:cubicBezTo>
                  <a:pt x="430343" y="1153986"/>
                  <a:pt x="422643" y="1146147"/>
                  <a:pt x="490653" y="1170878"/>
                </a:cubicBezTo>
                <a:cubicBezTo>
                  <a:pt x="509465" y="1177719"/>
                  <a:pt x="527237" y="1187429"/>
                  <a:pt x="546410" y="1193181"/>
                </a:cubicBezTo>
                <a:cubicBezTo>
                  <a:pt x="567597" y="1199537"/>
                  <a:pt x="651157" y="1212226"/>
                  <a:pt x="669073" y="1215483"/>
                </a:cubicBezTo>
                <a:cubicBezTo>
                  <a:pt x="784291" y="1236431"/>
                  <a:pt x="664357" y="1221137"/>
                  <a:pt x="847493" y="1237785"/>
                </a:cubicBezTo>
                <a:lnTo>
                  <a:pt x="1416205" y="1226634"/>
                </a:lnTo>
                <a:cubicBezTo>
                  <a:pt x="1431521" y="1226077"/>
                  <a:pt x="1445782" y="1218489"/>
                  <a:pt x="1460810" y="1215483"/>
                </a:cubicBezTo>
                <a:cubicBezTo>
                  <a:pt x="1597518" y="1188142"/>
                  <a:pt x="1468716" y="1219082"/>
                  <a:pt x="1572322" y="1193181"/>
                </a:cubicBezTo>
                <a:cubicBezTo>
                  <a:pt x="1587190" y="1185747"/>
                  <a:pt x="1601362" y="1176715"/>
                  <a:pt x="1616927" y="1170878"/>
                </a:cubicBezTo>
                <a:cubicBezTo>
                  <a:pt x="1631277" y="1165497"/>
                  <a:pt x="1646796" y="1163937"/>
                  <a:pt x="1661532" y="1159727"/>
                </a:cubicBezTo>
                <a:cubicBezTo>
                  <a:pt x="1672834" y="1156498"/>
                  <a:pt x="1683834" y="1152293"/>
                  <a:pt x="1694985" y="1148576"/>
                </a:cubicBezTo>
                <a:cubicBezTo>
                  <a:pt x="1702419" y="1141142"/>
                  <a:pt x="1709078" y="1132841"/>
                  <a:pt x="1717288" y="1126273"/>
                </a:cubicBezTo>
                <a:cubicBezTo>
                  <a:pt x="1727753" y="1117901"/>
                  <a:pt x="1742161" y="1114267"/>
                  <a:pt x="1750741" y="1103971"/>
                </a:cubicBezTo>
                <a:cubicBezTo>
                  <a:pt x="1761383" y="1091201"/>
                  <a:pt x="1763382" y="1072893"/>
                  <a:pt x="1773044" y="1059366"/>
                </a:cubicBezTo>
                <a:cubicBezTo>
                  <a:pt x="1782210" y="1046533"/>
                  <a:pt x="1796401" y="1038027"/>
                  <a:pt x="1806497" y="1025912"/>
                </a:cubicBezTo>
                <a:cubicBezTo>
                  <a:pt x="1844527" y="980277"/>
                  <a:pt x="1814737" y="1002401"/>
                  <a:pt x="1851102" y="947854"/>
                </a:cubicBezTo>
                <a:cubicBezTo>
                  <a:pt x="1856934" y="939106"/>
                  <a:pt x="1865971" y="932985"/>
                  <a:pt x="1873405" y="925551"/>
                </a:cubicBezTo>
                <a:cubicBezTo>
                  <a:pt x="1880839" y="910683"/>
                  <a:pt x="1887460" y="895379"/>
                  <a:pt x="1895707" y="880946"/>
                </a:cubicBezTo>
                <a:cubicBezTo>
                  <a:pt x="1902356" y="869310"/>
                  <a:pt x="1912016" y="859480"/>
                  <a:pt x="1918010" y="847493"/>
                </a:cubicBezTo>
                <a:cubicBezTo>
                  <a:pt x="1923127" y="837260"/>
                  <a:pt x="1946637" y="777586"/>
                  <a:pt x="1951463" y="758283"/>
                </a:cubicBezTo>
                <a:cubicBezTo>
                  <a:pt x="1956060" y="739895"/>
                  <a:pt x="1958502" y="721029"/>
                  <a:pt x="1962614" y="702527"/>
                </a:cubicBezTo>
                <a:cubicBezTo>
                  <a:pt x="1965939" y="687566"/>
                  <a:pt x="1970049" y="672790"/>
                  <a:pt x="1973766" y="657922"/>
                </a:cubicBezTo>
                <a:cubicBezTo>
                  <a:pt x="1970049" y="576146"/>
                  <a:pt x="1969142" y="494194"/>
                  <a:pt x="1962614" y="412595"/>
                </a:cubicBezTo>
                <a:cubicBezTo>
                  <a:pt x="1961677" y="400878"/>
                  <a:pt x="1957510" y="389221"/>
                  <a:pt x="1951463" y="379142"/>
                </a:cubicBezTo>
                <a:cubicBezTo>
                  <a:pt x="1946054" y="370127"/>
                  <a:pt x="1935729" y="365049"/>
                  <a:pt x="1929161" y="356839"/>
                </a:cubicBezTo>
                <a:cubicBezTo>
                  <a:pt x="1920789" y="346374"/>
                  <a:pt x="1914292" y="334536"/>
                  <a:pt x="1906858" y="323385"/>
                </a:cubicBezTo>
                <a:cubicBezTo>
                  <a:pt x="1903141" y="312234"/>
                  <a:pt x="1902539" y="299497"/>
                  <a:pt x="1895707" y="289932"/>
                </a:cubicBezTo>
                <a:cubicBezTo>
                  <a:pt x="1880464" y="268592"/>
                  <a:pt x="1843843" y="236122"/>
                  <a:pt x="1817649" y="223025"/>
                </a:cubicBezTo>
                <a:cubicBezTo>
                  <a:pt x="1807135" y="217768"/>
                  <a:pt x="1795201" y="216000"/>
                  <a:pt x="1784195" y="211873"/>
                </a:cubicBezTo>
                <a:cubicBezTo>
                  <a:pt x="1677552" y="171881"/>
                  <a:pt x="1770902" y="203725"/>
                  <a:pt x="1694985" y="178420"/>
                </a:cubicBezTo>
                <a:cubicBezTo>
                  <a:pt x="1683834" y="170986"/>
                  <a:pt x="1673519" y="162111"/>
                  <a:pt x="1661532" y="156117"/>
                </a:cubicBezTo>
                <a:cubicBezTo>
                  <a:pt x="1634870" y="142786"/>
                  <a:pt x="1601272" y="132314"/>
                  <a:pt x="1572322" y="122664"/>
                </a:cubicBezTo>
                <a:cubicBezTo>
                  <a:pt x="1564888" y="115230"/>
                  <a:pt x="1559034" y="105770"/>
                  <a:pt x="1550019" y="100361"/>
                </a:cubicBezTo>
                <a:cubicBezTo>
                  <a:pt x="1539940" y="94313"/>
                  <a:pt x="1525969" y="96263"/>
                  <a:pt x="1516566" y="89210"/>
                </a:cubicBezTo>
                <a:cubicBezTo>
                  <a:pt x="1495539" y="73440"/>
                  <a:pt x="1482679" y="48034"/>
                  <a:pt x="1460810" y="33454"/>
                </a:cubicBezTo>
                <a:lnTo>
                  <a:pt x="1427356" y="11151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3D3C06-A782-0A4A-8ECA-EF4D5812EA12}"/>
              </a:ext>
            </a:extLst>
          </p:cNvPr>
          <p:cNvSpPr txBox="1"/>
          <p:nvPr/>
        </p:nvSpPr>
        <p:spPr>
          <a:xfrm>
            <a:off x="7963313" y="1896480"/>
            <a:ext cx="431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appartient à l’ordre des </a:t>
            </a:r>
            <a:r>
              <a:rPr lang="fr-FR" b="1" dirty="0">
                <a:solidFill>
                  <a:srgbClr val="FF0000"/>
                </a:solidFill>
              </a:rPr>
              <a:t>Ombellales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0A9EABD-C8D7-B54D-9A6C-719514B9FE1E}"/>
              </a:ext>
            </a:extLst>
          </p:cNvPr>
          <p:cNvCxnSpPr>
            <a:stCxn id="15" idx="2"/>
          </p:cNvCxnSpPr>
          <p:nvPr/>
        </p:nvCxnSpPr>
        <p:spPr>
          <a:xfrm flipH="1">
            <a:off x="8260597" y="2265812"/>
            <a:ext cx="1860597" cy="16543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7423DF0-6836-BB41-94A3-EC0F714EA4BC}"/>
              </a:ext>
            </a:extLst>
          </p:cNvPr>
          <p:cNvCxnSpPr/>
          <p:nvPr/>
        </p:nvCxnSpPr>
        <p:spPr>
          <a:xfrm flipH="1">
            <a:off x="9663838" y="2495227"/>
            <a:ext cx="457356" cy="15963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AA705A8-F532-5D4C-A8A8-F1CC06B80914}"/>
              </a:ext>
            </a:extLst>
          </p:cNvPr>
          <p:cNvCxnSpPr/>
          <p:nvPr/>
        </p:nvCxnSpPr>
        <p:spPr>
          <a:xfrm>
            <a:off x="10275376" y="2433234"/>
            <a:ext cx="1317356" cy="1856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EE6F683-EFC7-084E-B5DB-4F2AC57539F7}"/>
              </a:ext>
            </a:extLst>
          </p:cNvPr>
          <p:cNvSpPr txBox="1"/>
          <p:nvPr/>
        </p:nvSpPr>
        <p:spPr>
          <a:xfrm>
            <a:off x="9190895" y="4289517"/>
            <a:ext cx="131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Apiacées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A10923E-2ED9-C34C-80D3-B282483E4AB7}"/>
              </a:ext>
            </a:extLst>
          </p:cNvPr>
          <p:cNvSpPr txBox="1"/>
          <p:nvPr/>
        </p:nvSpPr>
        <p:spPr>
          <a:xfrm>
            <a:off x="10934054" y="4289517"/>
            <a:ext cx="131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Araliacées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8BF9C33-99DD-B345-B1EF-0B90E6E1004C}"/>
              </a:ext>
            </a:extLst>
          </p:cNvPr>
          <p:cNvSpPr txBox="1"/>
          <p:nvPr/>
        </p:nvSpPr>
        <p:spPr>
          <a:xfrm>
            <a:off x="7632630" y="4289517"/>
            <a:ext cx="137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Cornacées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496B42A-82D9-8A45-AE09-D11BD849B5A2}"/>
              </a:ext>
            </a:extLst>
          </p:cNvPr>
          <p:cNvSpPr txBox="1"/>
          <p:nvPr/>
        </p:nvSpPr>
        <p:spPr>
          <a:xfrm>
            <a:off x="418454" y="5363425"/>
            <a:ext cx="547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  <a:r>
              <a:rPr lang="fr-FR" dirty="0">
                <a:solidFill>
                  <a:srgbClr val="FF0000"/>
                </a:solidFill>
              </a:rPr>
              <a:t>mbranchement des Spermatophytes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FB855E5-2A61-DF4D-A36B-60B0C569E143}"/>
              </a:ext>
            </a:extLst>
          </p:cNvPr>
          <p:cNvSpPr txBox="1"/>
          <p:nvPr/>
        </p:nvSpPr>
        <p:spPr>
          <a:xfrm>
            <a:off x="418454" y="6339551"/>
            <a:ext cx="423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Sous-embranchement des Angiospermes</a:t>
            </a:r>
          </a:p>
        </p:txBody>
      </p:sp>
    </p:spTree>
    <p:extLst>
      <p:ext uri="{BB962C8B-B14F-4D97-AF65-F5344CB8AC3E}">
        <p14:creationId xmlns:p14="http://schemas.microsoft.com/office/powerpoint/2010/main" val="27082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/>
      <p:bldP spid="22" grpId="0"/>
      <p:bldP spid="23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9AF419-AA85-6A43-9FF7-508ABD68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239" y="314228"/>
            <a:ext cx="10609456" cy="5506709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77B00DD-18F8-9C4C-ADA1-E24D6C50D1E1}"/>
              </a:ext>
            </a:extLst>
          </p:cNvPr>
          <p:cNvSpPr txBox="1">
            <a:spLocks/>
          </p:cNvSpPr>
          <p:nvPr/>
        </p:nvSpPr>
        <p:spPr>
          <a:xfrm>
            <a:off x="91068" y="-3485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Différents stades de la </a:t>
            </a:r>
          </a:p>
          <a:p>
            <a:r>
              <a:rPr lang="fr-FR" sz="2800" b="1" dirty="0"/>
              <a:t>floraison des </a:t>
            </a:r>
            <a:r>
              <a:rPr lang="fr-FR" sz="2800" b="1" dirty="0" err="1"/>
              <a:t>Apiacées</a:t>
            </a:r>
            <a:endParaRPr lang="fr-FR" sz="28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595BC5-F567-5445-AB7D-AD0D3FD30630}"/>
              </a:ext>
            </a:extLst>
          </p:cNvPr>
          <p:cNvSpPr txBox="1"/>
          <p:nvPr/>
        </p:nvSpPr>
        <p:spPr>
          <a:xfrm>
            <a:off x="1585332" y="5932449"/>
            <a:ext cx="9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Bouton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2F51EB-FF45-5140-8602-70F461E60E30}"/>
              </a:ext>
            </a:extLst>
          </p:cNvPr>
          <p:cNvSpPr txBox="1"/>
          <p:nvPr/>
        </p:nvSpPr>
        <p:spPr>
          <a:xfrm>
            <a:off x="3033132" y="5820937"/>
            <a:ext cx="122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Filets apparents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723BE3-0DD7-7E4F-98D6-96C9DC99D984}"/>
              </a:ext>
            </a:extLst>
          </p:cNvPr>
          <p:cNvSpPr txBox="1"/>
          <p:nvPr/>
        </p:nvSpPr>
        <p:spPr>
          <a:xfrm>
            <a:off x="4869367" y="5820937"/>
            <a:ext cx="122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Emission de pollen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C7F85A-3831-2443-B965-3DA1EC8CE5B6}"/>
              </a:ext>
            </a:extLst>
          </p:cNvPr>
          <p:cNvSpPr txBox="1"/>
          <p:nvPr/>
        </p:nvSpPr>
        <p:spPr>
          <a:xfrm>
            <a:off x="6668429" y="582093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994D09-4A01-CF4A-B415-D48F5E36BEEA}"/>
              </a:ext>
            </a:extLst>
          </p:cNvPr>
          <p:cNvSpPr txBox="1"/>
          <p:nvPr/>
        </p:nvSpPr>
        <p:spPr>
          <a:xfrm>
            <a:off x="6311590" y="5932449"/>
            <a:ext cx="130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Chute des étamines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919EB1-D8FC-4F45-8950-94DCD1464DA4}"/>
              </a:ext>
            </a:extLst>
          </p:cNvPr>
          <p:cNvSpPr txBox="1"/>
          <p:nvPr/>
        </p:nvSpPr>
        <p:spPr>
          <a:xfrm>
            <a:off x="8084634" y="5876693"/>
            <a:ext cx="157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Chute des pétales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A91FE00-338B-9045-8124-67307BD5DBD3}"/>
              </a:ext>
            </a:extLst>
          </p:cNvPr>
          <p:cNvSpPr txBox="1"/>
          <p:nvPr/>
        </p:nvSpPr>
        <p:spPr>
          <a:xfrm>
            <a:off x="10169912" y="5820937"/>
            <a:ext cx="171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Maturation du fruit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252F73-812D-8349-8E0C-10F3500A0901}"/>
              </a:ext>
            </a:extLst>
          </p:cNvPr>
          <p:cNvSpPr txBox="1"/>
          <p:nvPr/>
        </p:nvSpPr>
        <p:spPr>
          <a:xfrm>
            <a:off x="508116" y="2854712"/>
            <a:ext cx="25250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Schémas extraits de «  Les ombellifères de France »  J.P. </a:t>
            </a:r>
            <a:r>
              <a:rPr lang="fr-FR" dirty="0" err="1"/>
              <a:t>Réduron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7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7D197-B97E-F642-A7A8-B4F0249A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8" y="-393158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Le fruit des </a:t>
            </a:r>
            <a:r>
              <a:rPr lang="fr-FR" sz="2800" b="1" dirty="0" err="1"/>
              <a:t>Apiacées</a:t>
            </a:r>
            <a:r>
              <a:rPr lang="fr-FR" sz="2800" b="1" dirty="0"/>
              <a:t>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C8B8E37-6518-8842-BF35-CA9846813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5639" y="-122663"/>
            <a:ext cx="7872624" cy="676879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A84E617-961B-DF42-ADAF-82D75E27117E}"/>
              </a:ext>
            </a:extLst>
          </p:cNvPr>
          <p:cNvSpPr txBox="1"/>
          <p:nvPr/>
        </p:nvSpPr>
        <p:spPr>
          <a:xfrm>
            <a:off x="167269" y="579863"/>
            <a:ext cx="613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fruit fait partie des </a:t>
            </a:r>
            <a:r>
              <a:rPr lang="fr-FR" b="1" dirty="0" err="1">
                <a:solidFill>
                  <a:srgbClr val="FF0000"/>
                </a:solidFill>
              </a:rPr>
              <a:t>schizocarpes</a:t>
            </a:r>
            <a:r>
              <a:rPr lang="fr-FR" dirty="0"/>
              <a:t> c’est-à-dire des fruits qui, à maturité, se divisent en plusieurs  éléments appelés </a:t>
            </a:r>
            <a:r>
              <a:rPr lang="fr-FR" b="1" dirty="0">
                <a:solidFill>
                  <a:srgbClr val="FF0000"/>
                </a:solidFill>
              </a:rPr>
              <a:t>méricarpes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D93C18-9DBF-5A47-85DC-5753169DF8BA}"/>
              </a:ext>
            </a:extLst>
          </p:cNvPr>
          <p:cNvSpPr txBox="1"/>
          <p:nvPr/>
        </p:nvSpPr>
        <p:spPr>
          <a:xfrm>
            <a:off x="167269" y="3501292"/>
            <a:ext cx="636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la fécondation, l’ovaire infère devient un </a:t>
            </a:r>
            <a:r>
              <a:rPr lang="fr-FR" b="1" dirty="0"/>
              <a:t>diakène-   </a:t>
            </a:r>
            <a:r>
              <a:rPr lang="fr-FR" dirty="0"/>
              <a:t>les 2 loges restent  soudées puis se séparent en 2 akènes  par l’intermédiaire d’un colonne centrale qui prolonge le réceptacle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512B48-CD10-1746-A194-F1084089D5D5}"/>
              </a:ext>
            </a:extLst>
          </p:cNvPr>
          <p:cNvSpPr txBox="1"/>
          <p:nvPr/>
        </p:nvSpPr>
        <p:spPr>
          <a:xfrm>
            <a:off x="10705171" y="4170556"/>
            <a:ext cx="148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0B1233-9DCE-AC4D-A155-F3F9EEE2E7CA}"/>
              </a:ext>
            </a:extLst>
          </p:cNvPr>
          <p:cNvSpPr txBox="1"/>
          <p:nvPr/>
        </p:nvSpPr>
        <p:spPr>
          <a:xfrm>
            <a:off x="10705171" y="3936380"/>
            <a:ext cx="14868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carpophore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64B20B-EFFA-C249-9250-315E09EB0692}"/>
              </a:ext>
            </a:extLst>
          </p:cNvPr>
          <p:cNvSpPr txBox="1"/>
          <p:nvPr/>
        </p:nvSpPr>
        <p:spPr>
          <a:xfrm>
            <a:off x="167269" y="4984572"/>
            <a:ext cx="680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Cette colonne  peut rester indivise mais le plus souvent bifurquer:</a:t>
            </a:r>
          </a:p>
          <a:p>
            <a:r>
              <a:rPr lang="fr-FR" dirty="0"/>
              <a:t>Les akènes se détachent alors l’un de l’autre de la base et,  avant de tomber sur le sol, restent quelque temps suspendus au </a:t>
            </a:r>
            <a:r>
              <a:rPr lang="fr-FR" b="1" dirty="0" err="1"/>
              <a:t>carpophore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83A953-4C1D-3143-AEE8-0AA32E702F1B}"/>
              </a:ext>
            </a:extLst>
          </p:cNvPr>
          <p:cNvSpPr txBox="1"/>
          <p:nvPr/>
        </p:nvSpPr>
        <p:spPr>
          <a:xfrm>
            <a:off x="167269" y="2534595"/>
            <a:ext cx="566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2 méricarpes sont accolés par leur face de contact : la </a:t>
            </a:r>
            <a:r>
              <a:rPr lang="fr-FR" b="1" dirty="0"/>
              <a:t>face commissurale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7DADD5-26DC-C842-A0F3-6CF5CE4D5710}"/>
              </a:ext>
            </a:extLst>
          </p:cNvPr>
          <p:cNvSpPr txBox="1"/>
          <p:nvPr/>
        </p:nvSpPr>
        <p:spPr>
          <a:xfrm>
            <a:off x="167269" y="1601478"/>
            <a:ext cx="613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méricarpe contient une seule graine – il est indéhiscent il d’agit d’un </a:t>
            </a:r>
            <a:r>
              <a:rPr lang="fr-FR" b="1" dirty="0"/>
              <a:t>akène</a:t>
            </a:r>
          </a:p>
        </p:txBody>
      </p:sp>
    </p:spTree>
    <p:extLst>
      <p:ext uri="{BB962C8B-B14F-4D97-AF65-F5344CB8AC3E}">
        <p14:creationId xmlns:p14="http://schemas.microsoft.com/office/powerpoint/2010/main" val="26128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50AEF-DD14-954D-8D4B-F7A156E9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5D7C33-F4CB-3047-9911-69B480253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700" y="-383110"/>
            <a:ext cx="8703243" cy="652743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873EBF4-7FDB-7741-90BA-9962300053EC}"/>
              </a:ext>
            </a:extLst>
          </p:cNvPr>
          <p:cNvSpPr txBox="1"/>
          <p:nvPr/>
        </p:nvSpPr>
        <p:spPr>
          <a:xfrm>
            <a:off x="6095999" y="6144322"/>
            <a:ext cx="537860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Schéma extrait de     » Botanique. Systématique » de J.L. Guignard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477A02-5B34-6546-A3B5-6495F94521FD}"/>
              </a:ext>
            </a:extLst>
          </p:cNvPr>
          <p:cNvSpPr txBox="1"/>
          <p:nvPr/>
        </p:nvSpPr>
        <p:spPr>
          <a:xfrm>
            <a:off x="139532" y="587459"/>
            <a:ext cx="38758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Chacun des akènes  comprend 5 côtes primaires  séparant 4 </a:t>
            </a:r>
            <a:r>
              <a:rPr lang="fr-FR" b="1" dirty="0" err="1"/>
              <a:t>vallécules</a:t>
            </a:r>
            <a:endParaRPr lang="fr-FR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AE4DC2-9ADB-9F4E-A455-093EE7B723CE}"/>
              </a:ext>
            </a:extLst>
          </p:cNvPr>
          <p:cNvSpPr txBox="1"/>
          <p:nvPr/>
        </p:nvSpPr>
        <p:spPr>
          <a:xfrm>
            <a:off x="172057" y="3271173"/>
            <a:ext cx="43553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Ces </a:t>
            </a:r>
            <a:r>
              <a:rPr lang="fr-FR" dirty="0" err="1"/>
              <a:t>vallécules</a:t>
            </a:r>
            <a:r>
              <a:rPr lang="fr-FR" dirty="0"/>
              <a:t> peuvent être divisées par des </a:t>
            </a:r>
            <a:r>
              <a:rPr lang="fr-FR" b="1" dirty="0"/>
              <a:t>côtes secondaires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13EBD6B-6C0C-8B43-9746-2B59119A87E4}"/>
              </a:ext>
            </a:extLst>
          </p:cNvPr>
          <p:cNvGrpSpPr/>
          <p:nvPr/>
        </p:nvGrpSpPr>
        <p:grpSpPr>
          <a:xfrm>
            <a:off x="172057" y="4070195"/>
            <a:ext cx="3452089" cy="923330"/>
            <a:chOff x="172057" y="4070195"/>
            <a:chExt cx="3452089" cy="92333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DAAD891-9E28-A340-853B-9F03D1B486ED}"/>
                </a:ext>
              </a:extLst>
            </p:cNvPr>
            <p:cNvSpPr txBox="1"/>
            <p:nvPr/>
          </p:nvSpPr>
          <p:spPr>
            <a:xfrm>
              <a:off x="172057" y="4070195"/>
              <a:ext cx="31446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Des canaux sécréteurs appelés bandelettes expliquent l’emploi de ces fruits comme condiment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43DF5EEC-536D-6847-A78C-FAAA3F5138E4}"/>
                </a:ext>
              </a:extLst>
            </p:cNvPr>
            <p:cNvCxnSpPr/>
            <p:nvPr/>
          </p:nvCxnSpPr>
          <p:spPr>
            <a:xfrm>
              <a:off x="2821259" y="4237463"/>
              <a:ext cx="8028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D2E010C-F224-5545-AFFC-C0D926204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29" y="1233790"/>
            <a:ext cx="1989928" cy="21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A22515-4B7E-5143-865A-14720FB2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241" y="0"/>
            <a:ext cx="5248759" cy="613868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B4936D-C633-594B-9EC7-595A26965A3B}"/>
              </a:ext>
            </a:extLst>
          </p:cNvPr>
          <p:cNvSpPr txBox="1"/>
          <p:nvPr/>
        </p:nvSpPr>
        <p:spPr>
          <a:xfrm>
            <a:off x="6540285" y="6137329"/>
            <a:ext cx="5651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Schéma extrait de »Les Ombellifères de France » J.P. </a:t>
            </a:r>
            <a:r>
              <a:rPr lang="fr-FR" sz="1400" dirty="0" err="1"/>
              <a:t>Réduron</a:t>
            </a: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9E3DD3-8E6D-8D47-B706-7C2ED7A868F7}"/>
              </a:ext>
            </a:extLst>
          </p:cNvPr>
          <p:cNvSpPr txBox="1"/>
          <p:nvPr/>
        </p:nvSpPr>
        <p:spPr>
          <a:xfrm>
            <a:off x="821410" y="480447"/>
            <a:ext cx="612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Les organes sécréteurs dans le diakène 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F2FF3-3487-9F4F-81C5-B4BB984806A1}"/>
              </a:ext>
            </a:extLst>
          </p:cNvPr>
          <p:cNvSpPr txBox="1"/>
          <p:nvPr/>
        </p:nvSpPr>
        <p:spPr>
          <a:xfrm>
            <a:off x="170481" y="1255363"/>
            <a:ext cx="609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fruits d’</a:t>
            </a:r>
            <a:r>
              <a:rPr lang="fr-FR" dirty="0" err="1"/>
              <a:t>Apiacées</a:t>
            </a:r>
            <a:r>
              <a:rPr lang="fr-FR" dirty="0"/>
              <a:t> contiennent 2 types d’organes sécréteurs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E4668C-8220-454D-B98A-69B322CA4BB8}"/>
              </a:ext>
            </a:extLst>
          </p:cNvPr>
          <p:cNvSpPr txBox="1"/>
          <p:nvPr/>
        </p:nvSpPr>
        <p:spPr>
          <a:xfrm>
            <a:off x="418454" y="2076773"/>
            <a:ext cx="612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–Les canaux sécréteurs présents dans tout l’appareil végétatif de la plante et se prolongeant dans les fruits ( en noir)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D4DE66-30CC-9146-850A-8A23CF92A59A}"/>
              </a:ext>
            </a:extLst>
          </p:cNvPr>
          <p:cNvSpPr txBox="1"/>
          <p:nvPr/>
        </p:nvSpPr>
        <p:spPr>
          <a:xfrm>
            <a:off x="468823" y="2827983"/>
            <a:ext cx="6827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– Des vésicules spécialisées situées dans la paroi du fruit et entourant la graine :  ce sont les </a:t>
            </a:r>
            <a:r>
              <a:rPr lang="fr-FR" b="1" dirty="0" err="1"/>
              <a:t>vittae</a:t>
            </a:r>
            <a:r>
              <a:rPr lang="fr-FR" b="1" dirty="0"/>
              <a:t> </a:t>
            </a:r>
            <a:r>
              <a:rPr lang="fr-FR" dirty="0"/>
              <a:t>c’est-à-dire des vésicules allongées, résinifères situés dans les </a:t>
            </a:r>
            <a:r>
              <a:rPr lang="fr-FR" dirty="0" err="1"/>
              <a:t>vallécules</a:t>
            </a:r>
            <a:r>
              <a:rPr lang="fr-FR" dirty="0"/>
              <a:t> ( en blanc)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593F9F-ABA1-4948-91BD-5E3D320732EA}"/>
              </a:ext>
            </a:extLst>
          </p:cNvPr>
          <p:cNvSpPr txBox="1"/>
          <p:nvPr/>
        </p:nvSpPr>
        <p:spPr>
          <a:xfrm>
            <a:off x="821410" y="5532305"/>
            <a:ext cx="385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cd : côte dorsale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D1954B-4C45-314F-B3A7-3592BF5F5C30}"/>
              </a:ext>
            </a:extLst>
          </p:cNvPr>
          <p:cNvSpPr txBox="1"/>
          <p:nvPr/>
        </p:nvSpPr>
        <p:spPr>
          <a:xfrm>
            <a:off x="821410" y="6106551"/>
            <a:ext cx="26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cm : côte marginale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398266-174A-7645-9F20-931E79CE1A8A}"/>
              </a:ext>
            </a:extLst>
          </p:cNvPr>
          <p:cNvSpPr txBox="1"/>
          <p:nvPr/>
        </p:nvSpPr>
        <p:spPr>
          <a:xfrm>
            <a:off x="2123268" y="4180144"/>
            <a:ext cx="492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</a:t>
            </a:r>
            <a:r>
              <a:rPr lang="fr-FR" dirty="0" err="1"/>
              <a:t>vittae</a:t>
            </a:r>
            <a:r>
              <a:rPr lang="fr-FR" dirty="0"/>
              <a:t> sécrètent des substances de défense qui semblent intervenir à la germination  pour rendre le milieu sain et favorable à la plantule</a:t>
            </a:r>
          </a:p>
        </p:txBody>
      </p:sp>
    </p:spTree>
    <p:extLst>
      <p:ext uri="{BB962C8B-B14F-4D97-AF65-F5344CB8AC3E}">
        <p14:creationId xmlns:p14="http://schemas.microsoft.com/office/powerpoint/2010/main" val="4692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294EB-981E-C44E-8C83-159B46C6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4" y="-24447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Les grandes variations du fruit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495643-BC81-F149-8B82-A7ED3E80FEFA}"/>
              </a:ext>
            </a:extLst>
          </p:cNvPr>
          <p:cNvSpPr txBox="1"/>
          <p:nvPr/>
        </p:nvSpPr>
        <p:spPr>
          <a:xfrm>
            <a:off x="440267" y="968200"/>
            <a:ext cx="1070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1 - Variation dans la forme du méricarpe : il peut être aplati, semi circulaire,  ovoïde, allongé, </a:t>
            </a:r>
            <a:r>
              <a:rPr lang="fr-FR" dirty="0" err="1"/>
              <a:t>sub</a:t>
            </a:r>
            <a:r>
              <a:rPr lang="fr-FR" dirty="0"/>
              <a:t>-cylindrique ….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6C66E2-ACB8-EF48-BB23-2CB8E6F5414C}"/>
              </a:ext>
            </a:extLst>
          </p:cNvPr>
          <p:cNvSpPr txBox="1"/>
          <p:nvPr/>
        </p:nvSpPr>
        <p:spPr>
          <a:xfrm>
            <a:off x="400755" y="1394934"/>
            <a:ext cx="966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– Sa surface peut être lisse, , parcourue de côtes  et de sillons plus ou moins développés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B4D1B6-FED9-324A-8991-F5CE6AC1DE41}"/>
              </a:ext>
            </a:extLst>
          </p:cNvPr>
          <p:cNvSpPr txBox="1"/>
          <p:nvPr/>
        </p:nvSpPr>
        <p:spPr>
          <a:xfrm>
            <a:off x="327378" y="2621104"/>
            <a:ext cx="1186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– La graine contenue dans le méricarpe peut avoir une morphologie variée : plane, coriace, profondément sillonnée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435E6F-CAD4-6E49-AC54-9B3DA0227826}"/>
              </a:ext>
            </a:extLst>
          </p:cNvPr>
          <p:cNvSpPr txBox="1"/>
          <p:nvPr/>
        </p:nvSpPr>
        <p:spPr>
          <a:xfrm>
            <a:off x="440267" y="1977514"/>
            <a:ext cx="938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– Ce fruit porte souvent des appendices = aiguillons, ailes, petits tubercules, écailles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893E11-A7C5-A846-90BB-BB63721906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4" y="4572563"/>
            <a:ext cx="1533649" cy="22854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6554D48-1F3A-AA45-9B9A-C9BC2A9D63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492" y="4572562"/>
            <a:ext cx="2045607" cy="217819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A123430-20E9-494D-A9EF-1AF1DF7087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18" y="4585932"/>
            <a:ext cx="3491763" cy="23359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BF52670-A573-EE46-895F-6118B958F5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91" b="-1"/>
          <a:stretch/>
        </p:blipFill>
        <p:spPr>
          <a:xfrm>
            <a:off x="10191882" y="4325583"/>
            <a:ext cx="1900501" cy="253241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02D8775-6D5E-4948-A484-45C0B9FB4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617" y="4236896"/>
            <a:ext cx="1900502" cy="2565222"/>
          </a:xfrm>
          <a:prstGeom prst="rect">
            <a:avLst/>
          </a:prstGeom>
        </p:spPr>
      </p:pic>
      <p:sp>
        <p:nvSpPr>
          <p:cNvPr id="3" name="Cadre 2">
            <a:extLst>
              <a:ext uri="{FF2B5EF4-FFF2-40B4-BE49-F238E27FC236}">
                <a16:creationId xmlns:a16="http://schemas.microsoft.com/office/drawing/2014/main" id="{2F514D31-D688-7E48-B239-B796AEAD824E}"/>
              </a:ext>
            </a:extLst>
          </p:cNvPr>
          <p:cNvSpPr/>
          <p:nvPr/>
        </p:nvSpPr>
        <p:spPr>
          <a:xfrm>
            <a:off x="4480174" y="3331884"/>
            <a:ext cx="6333067" cy="80789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Une détermination d’</a:t>
            </a:r>
            <a:r>
              <a:rPr lang="fr-FR" dirty="0" err="1">
                <a:solidFill>
                  <a:schemeClr val="tx1"/>
                </a:solidFill>
              </a:rPr>
              <a:t>Apiacée</a:t>
            </a:r>
            <a:r>
              <a:rPr lang="fr-FR" dirty="0">
                <a:solidFill>
                  <a:schemeClr val="tx1"/>
                </a:solidFill>
              </a:rPr>
              <a:t> est difficile sans l’observation d’un fruit mur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1C08101-6EB0-FB45-B6BC-7E810586A7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983" y="261632"/>
            <a:ext cx="1379173" cy="20486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7EAD6E-E992-BE4B-80F9-64EFCA604D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51" y="2862758"/>
            <a:ext cx="1388467" cy="19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DC8B3A-3F8E-4D43-90A4-59B0AAC9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BD62DCDC-8D9D-9B41-A5C0-EE529467D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622" y="-1"/>
            <a:ext cx="6558845" cy="5657357"/>
          </a:xfr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453568A-E89E-C04E-9F63-181097A4CE14}"/>
              </a:ext>
            </a:extLst>
          </p:cNvPr>
          <p:cNvSpPr txBox="1"/>
          <p:nvPr/>
        </p:nvSpPr>
        <p:spPr>
          <a:xfrm>
            <a:off x="3781779" y="3429000"/>
            <a:ext cx="251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 D. Roubaudi)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F192BC7-4AC4-3642-8583-80A272F6F405}"/>
              </a:ext>
            </a:extLst>
          </p:cNvPr>
          <p:cNvSpPr txBox="1"/>
          <p:nvPr/>
        </p:nvSpPr>
        <p:spPr>
          <a:xfrm>
            <a:off x="4651022" y="6022482"/>
            <a:ext cx="670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Ici, des fruits entourés d’un réceptacle épineux   -  styles très longs</a:t>
            </a:r>
          </a:p>
          <a:p>
            <a:r>
              <a:rPr lang="fr-FR" dirty="0"/>
              <a:t>Méricarpes à côtes égales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4314F9D-A768-0A49-8BE1-10AAC6B308F5}"/>
              </a:ext>
            </a:extLst>
          </p:cNvPr>
          <p:cNvSpPr txBox="1"/>
          <p:nvPr/>
        </p:nvSpPr>
        <p:spPr>
          <a:xfrm>
            <a:off x="508000" y="5349579"/>
            <a:ext cx="265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Flore de Coste)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542199-9EBF-BB40-9232-ACA404197E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6" y="545590"/>
            <a:ext cx="3807648" cy="456617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DBED6CB-B420-4842-999D-459052EB1D02}"/>
              </a:ext>
            </a:extLst>
          </p:cNvPr>
          <p:cNvSpPr txBox="1"/>
          <p:nvPr/>
        </p:nvSpPr>
        <p:spPr>
          <a:xfrm>
            <a:off x="3781778" y="2596444"/>
            <a:ext cx="216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Echinophora</a:t>
            </a:r>
            <a:r>
              <a:rPr lang="fr-FR" sz="1600" i="1" dirty="0"/>
              <a:t> </a:t>
            </a:r>
            <a:r>
              <a:rPr lang="fr-FR" sz="1600" i="1" dirty="0" err="1"/>
              <a:t>spinosa</a:t>
            </a:r>
            <a:endParaRPr lang="fr-FR" sz="1600" i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C01A291-5BA1-714E-9454-153BAB9C7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80" y="209924"/>
            <a:ext cx="3807648" cy="45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6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A356FCD-03E2-854D-8B52-CDBDE37796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1760"/>
            <a:ext cx="3581428" cy="50855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98EFACF-45D3-3542-9F35-AE6046EA19A3}"/>
              </a:ext>
            </a:extLst>
          </p:cNvPr>
          <p:cNvSpPr txBox="1"/>
          <p:nvPr/>
        </p:nvSpPr>
        <p:spPr>
          <a:xfrm>
            <a:off x="4340507" y="6134582"/>
            <a:ext cx="800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de fruit globuleux avec des méricarpes ne se séparant pas à maturité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5BBAC5-99F6-6640-9098-29ABDB61A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58324" y="-1369567"/>
            <a:ext cx="5480401" cy="811601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73E0C2E-32BA-1447-B213-DEF069CF2850}"/>
              </a:ext>
            </a:extLst>
          </p:cNvPr>
          <p:cNvSpPr txBox="1"/>
          <p:nvPr/>
        </p:nvSpPr>
        <p:spPr>
          <a:xfrm>
            <a:off x="660420" y="5433385"/>
            <a:ext cx="226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</a:t>
            </a:r>
            <a:r>
              <a:rPr lang="fr-FR" sz="1400" dirty="0" err="1"/>
              <a:t>FloreMed</a:t>
            </a:r>
            <a:r>
              <a:rPr lang="fr-FR" dirty="0"/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F322A8-87A5-BA42-894A-0496B004CE66}"/>
              </a:ext>
            </a:extLst>
          </p:cNvPr>
          <p:cNvSpPr txBox="1"/>
          <p:nvPr/>
        </p:nvSpPr>
        <p:spPr>
          <a:xfrm>
            <a:off x="3940519" y="5385407"/>
            <a:ext cx="215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:D. Roubaudi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3483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FFBE2-F8A7-5645-B5FC-6BD5C857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8DBDA2-509B-6C4C-8164-AF8306E3A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707" y="0"/>
            <a:ext cx="9354761" cy="6053841"/>
          </a:xfrm>
          <a:prstGeom prst="rect">
            <a:avLst/>
          </a:prstGeom>
        </p:spPr>
      </p:pic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0CDD3BC4-9426-0040-83A3-62C96BF53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280"/>
            <a:ext cx="2929369" cy="43513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8E4D746-33AF-CD4F-8C2B-59F1E3B2C94F}"/>
              </a:ext>
            </a:extLst>
          </p:cNvPr>
          <p:cNvSpPr txBox="1"/>
          <p:nvPr/>
        </p:nvSpPr>
        <p:spPr>
          <a:xfrm>
            <a:off x="838200" y="4716462"/>
            <a:ext cx="20911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Smyrnium</a:t>
            </a:r>
            <a:r>
              <a:rPr lang="fr-FR" sz="1600" i="1" dirty="0"/>
              <a:t> </a:t>
            </a:r>
            <a:r>
              <a:rPr lang="fr-FR" sz="1600" i="1" dirty="0" err="1"/>
              <a:t>olusatrum</a:t>
            </a:r>
            <a:endParaRPr lang="fr-FR" sz="1600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485005D-D5E1-6F40-A5A8-9576679F8772}"/>
              </a:ext>
            </a:extLst>
          </p:cNvPr>
          <p:cNvSpPr txBox="1"/>
          <p:nvPr/>
        </p:nvSpPr>
        <p:spPr>
          <a:xfrm>
            <a:off x="439838" y="5185458"/>
            <a:ext cx="219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</a:t>
            </a:r>
            <a:r>
              <a:rPr lang="fr-FR" sz="1400" dirty="0" err="1"/>
              <a:t>FloreMed</a:t>
            </a:r>
            <a:r>
              <a:rPr lang="fr-FR" sz="1400" dirty="0"/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8064F63-246D-8D44-B91D-9C5D58AB7DF6}"/>
              </a:ext>
            </a:extLst>
          </p:cNvPr>
          <p:cNvSpPr txBox="1"/>
          <p:nvPr/>
        </p:nvSpPr>
        <p:spPr>
          <a:xfrm>
            <a:off x="3719097" y="6234300"/>
            <a:ext cx="805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exemple de fruit ovoïde, cordiforme, noir, à côtes étroites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213F0CC-112C-0043-9BC2-6CA085E292A0}"/>
              </a:ext>
            </a:extLst>
          </p:cNvPr>
          <p:cNvSpPr txBox="1"/>
          <p:nvPr/>
        </p:nvSpPr>
        <p:spPr>
          <a:xfrm>
            <a:off x="596096" y="5937636"/>
            <a:ext cx="188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:D. Roubaudi)</a:t>
            </a:r>
          </a:p>
        </p:txBody>
      </p:sp>
    </p:spTree>
    <p:extLst>
      <p:ext uri="{BB962C8B-B14F-4D97-AF65-F5344CB8AC3E}">
        <p14:creationId xmlns:p14="http://schemas.microsoft.com/office/powerpoint/2010/main" val="905812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AAB8C-ABD0-F34F-9C81-F9C09BCA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9E3CE0-473D-8445-B20D-87DAE4B73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120" y="0"/>
            <a:ext cx="9023880" cy="5629503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87B1DC-FD70-9141-9A44-C9C21CE9F535}"/>
              </a:ext>
            </a:extLst>
          </p:cNvPr>
          <p:cNvSpPr txBox="1"/>
          <p:nvPr/>
        </p:nvSpPr>
        <p:spPr>
          <a:xfrm>
            <a:off x="4755855" y="5949388"/>
            <a:ext cx="721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de fruit </a:t>
            </a:r>
            <a:r>
              <a:rPr lang="fr-FR" b="1" dirty="0" err="1"/>
              <a:t>sub</a:t>
            </a:r>
            <a:r>
              <a:rPr lang="fr-FR" b="1" dirty="0"/>
              <a:t>-cylindrique à styles très longs st dressés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49437A-BC17-7F45-8972-3A0733D786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4172"/>
            <a:ext cx="3026310" cy="53469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66CF72-946B-B442-AF23-33366E3CF3E9}"/>
              </a:ext>
            </a:extLst>
          </p:cNvPr>
          <p:cNvSpPr txBox="1"/>
          <p:nvPr/>
        </p:nvSpPr>
        <p:spPr>
          <a:xfrm>
            <a:off x="208344" y="5440101"/>
            <a:ext cx="258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Oenanthe</a:t>
            </a:r>
            <a:r>
              <a:rPr lang="fr-FR" sz="1600" i="1" dirty="0"/>
              <a:t> </a:t>
            </a:r>
            <a:r>
              <a:rPr lang="fr-FR" sz="1600" i="1" dirty="0" err="1"/>
              <a:t>aquatica</a:t>
            </a:r>
            <a:endParaRPr lang="fr-FR" sz="16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578776-3331-9E4D-98AF-242868E27596}"/>
              </a:ext>
            </a:extLst>
          </p:cNvPr>
          <p:cNvSpPr txBox="1"/>
          <p:nvPr/>
        </p:nvSpPr>
        <p:spPr>
          <a:xfrm>
            <a:off x="208344" y="5949388"/>
            <a:ext cx="2817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</a:t>
            </a:r>
            <a:r>
              <a:rPr lang="fr-FR" sz="1400" dirty="0" err="1"/>
              <a:t>FloreMed</a:t>
            </a:r>
            <a:r>
              <a:rPr lang="fr-FR" sz="1400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70C1268-F6F8-5049-A76A-24AD936CDACD}"/>
              </a:ext>
            </a:extLst>
          </p:cNvPr>
          <p:cNvSpPr txBox="1"/>
          <p:nvPr/>
        </p:nvSpPr>
        <p:spPr>
          <a:xfrm>
            <a:off x="5567423" y="6318720"/>
            <a:ext cx="379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:C. Granger)</a:t>
            </a:r>
          </a:p>
        </p:txBody>
      </p:sp>
    </p:spTree>
    <p:extLst>
      <p:ext uri="{BB962C8B-B14F-4D97-AF65-F5344CB8AC3E}">
        <p14:creationId xmlns:p14="http://schemas.microsoft.com/office/powerpoint/2010/main" val="3509113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7DAE5-E3BE-3F4B-8225-CE63FE44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088946-2896-2E44-85A5-C4F5952B2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2" y="0"/>
            <a:ext cx="1902535" cy="569568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E33C79-FA95-1D42-B0E3-FC210F46C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652" y="-416689"/>
            <a:ext cx="7860348" cy="67060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C98F8F-CDAC-3847-A346-6704E4FCCE7A}"/>
              </a:ext>
            </a:extLst>
          </p:cNvPr>
          <p:cNvSpPr txBox="1"/>
          <p:nvPr/>
        </p:nvSpPr>
        <p:spPr>
          <a:xfrm>
            <a:off x="127322" y="6492875"/>
            <a:ext cx="2326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</a:t>
            </a:r>
            <a:r>
              <a:rPr lang="fr-FR" sz="1400" dirty="0" err="1"/>
              <a:t>FloreMed</a:t>
            </a:r>
            <a:r>
              <a:rPr lang="fr-FR" sz="1400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C8047D-080C-0943-9C63-E701504841FB}"/>
              </a:ext>
            </a:extLst>
          </p:cNvPr>
          <p:cNvSpPr txBox="1"/>
          <p:nvPr/>
        </p:nvSpPr>
        <p:spPr>
          <a:xfrm>
            <a:off x="4386805" y="6389225"/>
            <a:ext cx="767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exemple de fruit ovoïde, peu comprimé à côtes proéminentes, styles courts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0B68C5-0A7A-6740-813A-69921CBF93F6}"/>
              </a:ext>
            </a:extLst>
          </p:cNvPr>
          <p:cNvSpPr txBox="1"/>
          <p:nvPr/>
        </p:nvSpPr>
        <p:spPr>
          <a:xfrm>
            <a:off x="1953657" y="2847841"/>
            <a:ext cx="2039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Foeniculum</a:t>
            </a:r>
            <a:r>
              <a:rPr lang="fr-FR" sz="1600" i="1" dirty="0"/>
              <a:t> </a:t>
            </a:r>
            <a:r>
              <a:rPr lang="fr-FR" sz="1600" i="1" dirty="0" err="1"/>
              <a:t>vulgare</a:t>
            </a:r>
            <a:endParaRPr lang="fr-FR" sz="16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1E92E3-C2E8-A343-90CD-61095E4F9D0F}"/>
              </a:ext>
            </a:extLst>
          </p:cNvPr>
          <p:cNvSpPr txBox="1"/>
          <p:nvPr/>
        </p:nvSpPr>
        <p:spPr>
          <a:xfrm>
            <a:off x="2122850" y="6492875"/>
            <a:ext cx="184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 D. Roubaudi)</a:t>
            </a:r>
          </a:p>
        </p:txBody>
      </p:sp>
    </p:spTree>
    <p:extLst>
      <p:ext uri="{BB962C8B-B14F-4D97-AF65-F5344CB8AC3E}">
        <p14:creationId xmlns:p14="http://schemas.microsoft.com/office/powerpoint/2010/main" val="202564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DAAF6-738A-A641-8521-80C3845F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3" y="-406771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L’appareil végétatif des </a:t>
            </a:r>
            <a:r>
              <a:rPr lang="fr-FR" sz="2800" b="1" dirty="0" err="1">
                <a:solidFill>
                  <a:srgbClr val="FF0000"/>
                </a:solidFill>
              </a:rPr>
              <a:t>Apiacées</a:t>
            </a:r>
            <a:r>
              <a:rPr lang="fr-FR" sz="28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E37D07-D2EC-3D40-AB95-8EF86F18B9F3}"/>
              </a:ext>
            </a:extLst>
          </p:cNvPr>
          <p:cNvSpPr txBox="1"/>
          <p:nvPr/>
        </p:nvSpPr>
        <p:spPr>
          <a:xfrm>
            <a:off x="196933" y="591015"/>
            <a:ext cx="1030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sont essentiellement des herbes annuelles comme le Cerfeuil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5091BF-C7AF-8A4F-88A3-CC1575C7FF5C}"/>
              </a:ext>
            </a:extLst>
          </p:cNvPr>
          <p:cNvSpPr txBox="1"/>
          <p:nvPr/>
        </p:nvSpPr>
        <p:spPr>
          <a:xfrm>
            <a:off x="2709746" y="2668809"/>
            <a:ext cx="417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plantes bisannuelles comme la Carotte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D361C9-6C3F-1D4D-BDC0-170483967E13}"/>
              </a:ext>
            </a:extLst>
          </p:cNvPr>
          <p:cNvSpPr txBox="1"/>
          <p:nvPr/>
        </p:nvSpPr>
        <p:spPr>
          <a:xfrm>
            <a:off x="2569690" y="4489112"/>
            <a:ext cx="555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 le plus souvent vivaces comme </a:t>
            </a:r>
            <a:r>
              <a:rPr lang="fr-FR" i="1" dirty="0" err="1"/>
              <a:t>Bupleurum</a:t>
            </a:r>
            <a:r>
              <a:rPr lang="fr-FR" i="1" dirty="0"/>
              <a:t> </a:t>
            </a:r>
            <a:r>
              <a:rPr lang="fr-FR" i="1" dirty="0" err="1"/>
              <a:t>fruticosum</a:t>
            </a:r>
            <a:endParaRPr lang="fr-FR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9A3E64-0BCC-5A4B-8975-C4A882B1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522" y="1730063"/>
            <a:ext cx="1932878" cy="26375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727BC1-5B2F-4C4D-B01D-E8B71A702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72" y="64480"/>
            <a:ext cx="2653319" cy="2653319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5A049BBC-B8F0-3946-AF78-E2CC713A123D}"/>
              </a:ext>
            </a:extLst>
          </p:cNvPr>
          <p:cNvSpPr/>
          <p:nvPr/>
        </p:nvSpPr>
        <p:spPr>
          <a:xfrm>
            <a:off x="1389232" y="1230094"/>
            <a:ext cx="4489621" cy="11374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Plante à cycle vital court effectué au cours de la saison favorable et disparaissant pendant la saison défavorable</a:t>
            </a: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F99AB302-B002-2C4B-AB4E-3B91EC6E3F4F}"/>
              </a:ext>
            </a:extLst>
          </p:cNvPr>
          <p:cNvSpPr/>
          <p:nvPr/>
        </p:nvSpPr>
        <p:spPr>
          <a:xfrm>
            <a:off x="1389232" y="3183284"/>
            <a:ext cx="5207620" cy="13058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Plante qui pendant la 1</a:t>
            </a:r>
            <a:r>
              <a:rPr lang="fr-FR" baseline="30000" dirty="0">
                <a:solidFill>
                  <a:schemeClr val="tx1"/>
                </a:solidFill>
              </a:rPr>
              <a:t>e</a:t>
            </a:r>
            <a:r>
              <a:rPr lang="fr-FR" dirty="0">
                <a:solidFill>
                  <a:schemeClr val="tx1"/>
                </a:solidFill>
              </a:rPr>
              <a:t> saison de végétation accumule des réserves et ne fleurit que pendant la 2</a:t>
            </a:r>
            <a:r>
              <a:rPr lang="fr-FR" baseline="30000" dirty="0">
                <a:solidFill>
                  <a:schemeClr val="tx1"/>
                </a:solidFill>
              </a:rPr>
              <a:t>e</a:t>
            </a:r>
            <a:r>
              <a:rPr lang="fr-FR" dirty="0">
                <a:solidFill>
                  <a:schemeClr val="tx1"/>
                </a:solidFill>
              </a:rPr>
              <a:t> saison de végétation</a:t>
            </a:r>
          </a:p>
        </p:txBody>
      </p:sp>
      <p:sp>
        <p:nvSpPr>
          <p:cNvPr id="13" name="Cadre 12">
            <a:extLst>
              <a:ext uri="{FF2B5EF4-FFF2-40B4-BE49-F238E27FC236}">
                <a16:creationId xmlns:a16="http://schemas.microsoft.com/office/drawing/2014/main" id="{68041CC0-C28D-E842-ABEF-E629DB92BA31}"/>
              </a:ext>
            </a:extLst>
          </p:cNvPr>
          <p:cNvSpPr/>
          <p:nvPr/>
        </p:nvSpPr>
        <p:spPr>
          <a:xfrm>
            <a:off x="1471960" y="5082528"/>
            <a:ext cx="5408342" cy="11844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Plante vivant plusieurs années, fleurissant et fructifiant à chaque saison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79B61DA-7CEF-FE4E-BCC8-B71041467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692" y="4367636"/>
            <a:ext cx="2425884" cy="24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5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7B506-B057-854B-AD3A-E9A0FC00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AA2F47B2-2197-9744-9B55-D611B9850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03763"/>
            <a:ext cx="3997984" cy="5983467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056A6BF-A013-6F4C-9591-41C462E00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983" y="-1"/>
            <a:ext cx="8194017" cy="5405377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5B259CD-0B1A-2C4E-B582-B5DC00436718}"/>
              </a:ext>
            </a:extLst>
          </p:cNvPr>
          <p:cNvSpPr txBox="1"/>
          <p:nvPr/>
        </p:nvSpPr>
        <p:spPr>
          <a:xfrm>
            <a:off x="231494" y="6176963"/>
            <a:ext cx="27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</a:t>
            </a:r>
            <a:r>
              <a:rPr lang="fr-FR" sz="1400" dirty="0" err="1"/>
              <a:t>FloreMed</a:t>
            </a:r>
            <a:r>
              <a:rPr lang="fr-FR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ED481B-E565-F441-8576-F5E4DF2F9DFE}"/>
              </a:ext>
            </a:extLst>
          </p:cNvPr>
          <p:cNvSpPr txBox="1"/>
          <p:nvPr/>
        </p:nvSpPr>
        <p:spPr>
          <a:xfrm>
            <a:off x="4316393" y="6123543"/>
            <a:ext cx="703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de fruit </a:t>
            </a:r>
            <a:r>
              <a:rPr lang="fr-FR" b="1" dirty="0" err="1"/>
              <a:t>ellipsoide</a:t>
            </a:r>
            <a:r>
              <a:rPr lang="fr-FR" b="1" dirty="0"/>
              <a:t>, allongé et couvert d’écailles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E031E4-10C0-EA4D-A61C-9852F831D83E}"/>
              </a:ext>
            </a:extLst>
          </p:cNvPr>
          <p:cNvSpPr txBox="1"/>
          <p:nvPr/>
        </p:nvSpPr>
        <p:spPr>
          <a:xfrm>
            <a:off x="3148314" y="547970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Astrantia</a:t>
            </a:r>
            <a:r>
              <a:rPr lang="fr-FR" sz="1600" i="1" dirty="0"/>
              <a:t> major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068973-9BD0-B64F-8F69-D02D8CA10D23}"/>
              </a:ext>
            </a:extLst>
          </p:cNvPr>
          <p:cNvSpPr txBox="1"/>
          <p:nvPr/>
        </p:nvSpPr>
        <p:spPr>
          <a:xfrm>
            <a:off x="7662441" y="6492875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 C. Granger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27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1140B-ECCA-7D45-A38D-200DFE2A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C1F50E-3B9B-0043-9D2E-2D565DB3E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8370"/>
            <a:ext cx="3195996" cy="361737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44B5BF-FE86-E541-BBB3-ECB55BDA6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43"/>
          <a:stretch/>
        </p:blipFill>
        <p:spPr>
          <a:xfrm>
            <a:off x="4129427" y="0"/>
            <a:ext cx="8062573" cy="62726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37B98C-E003-C946-8F5D-E3F1678F1783}"/>
              </a:ext>
            </a:extLst>
          </p:cNvPr>
          <p:cNvSpPr txBox="1"/>
          <p:nvPr/>
        </p:nvSpPr>
        <p:spPr>
          <a:xfrm>
            <a:off x="6724891" y="6065657"/>
            <a:ext cx="3761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Torilis</a:t>
            </a:r>
            <a:r>
              <a:rPr lang="fr-FR" sz="1600" i="1" dirty="0"/>
              <a:t> </a:t>
            </a:r>
            <a:r>
              <a:rPr lang="fr-FR" sz="1600" i="1" dirty="0" err="1"/>
              <a:t>arvensis</a:t>
            </a:r>
            <a:endParaRPr lang="fr-FR" sz="16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DFEB3C-43E8-B140-B272-71524B67AD3C}"/>
              </a:ext>
            </a:extLst>
          </p:cNvPr>
          <p:cNvSpPr txBox="1"/>
          <p:nvPr/>
        </p:nvSpPr>
        <p:spPr>
          <a:xfrm>
            <a:off x="300942" y="3796496"/>
            <a:ext cx="371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de fruit un peu aplati et garni d’aiguillons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AD4BF7-B7A4-EB4A-9240-ACA1C8B55D67}"/>
              </a:ext>
            </a:extLst>
          </p:cNvPr>
          <p:cNvSpPr txBox="1"/>
          <p:nvPr/>
        </p:nvSpPr>
        <p:spPr>
          <a:xfrm>
            <a:off x="555585" y="4907666"/>
            <a:ext cx="2395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: </a:t>
            </a:r>
            <a:r>
              <a:rPr lang="fr-FR" sz="1400" dirty="0" err="1"/>
              <a:t>FloreMed</a:t>
            </a:r>
            <a:r>
              <a:rPr lang="fr-FR" sz="1400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D935EB-3F0A-4948-9DAC-031F66E834EF}"/>
              </a:ext>
            </a:extLst>
          </p:cNvPr>
          <p:cNvSpPr txBox="1"/>
          <p:nvPr/>
        </p:nvSpPr>
        <p:spPr>
          <a:xfrm>
            <a:off x="548833" y="5431818"/>
            <a:ext cx="3078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 D. Roubaudi)</a:t>
            </a:r>
          </a:p>
        </p:txBody>
      </p:sp>
    </p:spTree>
    <p:extLst>
      <p:ext uri="{BB962C8B-B14F-4D97-AF65-F5344CB8AC3E}">
        <p14:creationId xmlns:p14="http://schemas.microsoft.com/office/powerpoint/2010/main" val="4256291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6693C-F1D2-E947-993C-09BD05D4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10CA2CE-4920-E04E-8335-E1DB2F964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400" y="0"/>
            <a:ext cx="7109221" cy="5566520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322F94-C5CD-2C4A-A578-DEFDEC433962}"/>
              </a:ext>
            </a:extLst>
          </p:cNvPr>
          <p:cNvSpPr txBox="1"/>
          <p:nvPr/>
        </p:nvSpPr>
        <p:spPr>
          <a:xfrm>
            <a:off x="4137361" y="1904749"/>
            <a:ext cx="232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Daucus </a:t>
            </a:r>
            <a:r>
              <a:rPr lang="fr-FR" sz="1600" i="1" dirty="0" err="1"/>
              <a:t>carota</a:t>
            </a:r>
            <a:endParaRPr lang="fr-FR" sz="1600" i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8204A68-C9F4-0942-B40A-D6A32E7C5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87" t="21893" b="41761"/>
          <a:stretch/>
        </p:blipFill>
        <p:spPr>
          <a:xfrm>
            <a:off x="0" y="-187490"/>
            <a:ext cx="3804357" cy="49039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E7C7A3-E8E2-F748-80CE-C71B7F8000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513" y="3837087"/>
            <a:ext cx="2623887" cy="28639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C7BB2D2-9E98-B94B-90A5-6579EB78D8CB}"/>
              </a:ext>
            </a:extLst>
          </p:cNvPr>
          <p:cNvSpPr txBox="1"/>
          <p:nvPr/>
        </p:nvSpPr>
        <p:spPr>
          <a:xfrm>
            <a:off x="124177" y="4716463"/>
            <a:ext cx="222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(Schéma Flore de Coste)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469D59-F510-8645-93D9-97FF2FBF0B27}"/>
              </a:ext>
            </a:extLst>
          </p:cNvPr>
          <p:cNvSpPr txBox="1"/>
          <p:nvPr/>
        </p:nvSpPr>
        <p:spPr>
          <a:xfrm>
            <a:off x="3522133" y="2494281"/>
            <a:ext cx="1941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(Photo: D. Roubaudi)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3594BE-0250-7E4A-91F3-38F7580F35C5}"/>
              </a:ext>
            </a:extLst>
          </p:cNvPr>
          <p:cNvSpPr txBox="1"/>
          <p:nvPr/>
        </p:nvSpPr>
        <p:spPr>
          <a:xfrm>
            <a:off x="5926667" y="5780581"/>
            <a:ext cx="613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Ici, un fruit ellipsoïde couvert d’aiguillons en alène</a:t>
            </a:r>
          </a:p>
        </p:txBody>
      </p:sp>
    </p:spTree>
    <p:extLst>
      <p:ext uri="{BB962C8B-B14F-4D97-AF65-F5344CB8AC3E}">
        <p14:creationId xmlns:p14="http://schemas.microsoft.com/office/powerpoint/2010/main" val="1136629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41469-7D53-6847-8C3D-B8A5C0BF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9CD851-DC4E-6343-85CD-C7F8C0C41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4162"/>
            <a:ext cx="4065868" cy="700216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47B817-9AAF-B642-8EF6-A8D604F6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0"/>
            <a:ext cx="5899006" cy="58990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D0C566-0ADE-3947-8568-1C8088F80582}"/>
              </a:ext>
            </a:extLst>
          </p:cNvPr>
          <p:cNvSpPr txBox="1"/>
          <p:nvPr/>
        </p:nvSpPr>
        <p:spPr>
          <a:xfrm>
            <a:off x="4192079" y="3893698"/>
            <a:ext cx="589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Heracleum</a:t>
            </a:r>
            <a:r>
              <a:rPr lang="fr-FR" sz="1600" i="1" dirty="0"/>
              <a:t> </a:t>
            </a:r>
            <a:r>
              <a:rPr lang="fr-FR" sz="1600" i="1" dirty="0" err="1"/>
              <a:t>sphondyllum</a:t>
            </a:r>
            <a:endParaRPr lang="fr-FR" sz="16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D81285-3DC6-CB41-A7D1-969687BBDEC2}"/>
              </a:ext>
            </a:extLst>
          </p:cNvPr>
          <p:cNvSpPr txBox="1"/>
          <p:nvPr/>
        </p:nvSpPr>
        <p:spPr>
          <a:xfrm>
            <a:off x="8808334" y="6377515"/>
            <a:ext cx="231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A5BC56-FC68-4F4C-91F9-0C50A4AA7B22}"/>
              </a:ext>
            </a:extLst>
          </p:cNvPr>
          <p:cNvSpPr txBox="1"/>
          <p:nvPr/>
        </p:nvSpPr>
        <p:spPr>
          <a:xfrm>
            <a:off x="3750197" y="2824223"/>
            <a:ext cx="222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400" dirty="0"/>
              <a:t>Photo : . Roubaudi)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C3F1E0-C35F-554B-B0CF-5DA9415BEA42}"/>
              </a:ext>
            </a:extLst>
          </p:cNvPr>
          <p:cNvSpPr txBox="1"/>
          <p:nvPr/>
        </p:nvSpPr>
        <p:spPr>
          <a:xfrm>
            <a:off x="5272935" y="5968983"/>
            <a:ext cx="686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de fruit très aplati et bordé d’un aile</a:t>
            </a:r>
          </a:p>
        </p:txBody>
      </p:sp>
    </p:spTree>
    <p:extLst>
      <p:ext uri="{BB962C8B-B14F-4D97-AF65-F5344CB8AC3E}">
        <p14:creationId xmlns:p14="http://schemas.microsoft.com/office/powerpoint/2010/main" val="3228062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CF94A-670B-7049-A056-7383B1CD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4BFEC3-C1AA-D445-BE2F-A48BF4637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3605" y="143580"/>
            <a:ext cx="3013344" cy="328542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B1552F8-D8DE-3043-94E0-66EEFD0E6B16}"/>
              </a:ext>
            </a:extLst>
          </p:cNvPr>
          <p:cNvSpPr txBox="1"/>
          <p:nvPr/>
        </p:nvSpPr>
        <p:spPr>
          <a:xfrm>
            <a:off x="1320800" y="3756025"/>
            <a:ext cx="3589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Laserpitium</a:t>
            </a:r>
            <a:r>
              <a:rPr lang="fr-FR" sz="1600" i="1" dirty="0"/>
              <a:t> </a:t>
            </a:r>
            <a:r>
              <a:rPr lang="fr-FR" sz="1600" i="1" dirty="0" err="1"/>
              <a:t>latifolium</a:t>
            </a:r>
            <a:r>
              <a:rPr lang="fr-FR" sz="1600" i="1" dirty="0"/>
              <a:t>  </a:t>
            </a:r>
            <a:r>
              <a:rPr lang="fr-FR" sz="1400" dirty="0"/>
              <a:t>(Photo : D. Roubaudi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DBA95E2-8165-774A-BA6E-7A089FBB6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088" y="300038"/>
            <a:ext cx="2410410" cy="27812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C08FFF-2FE6-C942-B71A-2EC7C439AD77}"/>
              </a:ext>
            </a:extLst>
          </p:cNvPr>
          <p:cNvSpPr txBox="1"/>
          <p:nvPr/>
        </p:nvSpPr>
        <p:spPr>
          <a:xfrm>
            <a:off x="6835705" y="3650545"/>
            <a:ext cx="412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Angelica </a:t>
            </a:r>
            <a:r>
              <a:rPr lang="fr-FR" sz="1600" i="1" dirty="0" err="1"/>
              <a:t>sylvestris</a:t>
            </a:r>
            <a:r>
              <a:rPr lang="fr-FR" sz="1600" i="1" dirty="0"/>
              <a:t>  </a:t>
            </a:r>
            <a:r>
              <a:rPr lang="fr-FR" sz="1400" dirty="0"/>
              <a:t>(Photo : C. Granger 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0496C3-6528-AB44-8F33-5C9E71F7BD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625" y="271816"/>
            <a:ext cx="3294863" cy="335332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D728505-A91D-BF45-826D-9A2B11CBAD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980" y="365125"/>
            <a:ext cx="4125806" cy="271621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7742280-B031-A349-A4DC-807F7229A82A}"/>
              </a:ext>
            </a:extLst>
          </p:cNvPr>
          <p:cNvSpPr txBox="1"/>
          <p:nvPr/>
        </p:nvSpPr>
        <p:spPr>
          <a:xfrm>
            <a:off x="722489" y="4094579"/>
            <a:ext cx="473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Côtes dorsales secondaires développées en ailes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68B707D-5002-944E-AB6D-14DCE587033F}"/>
              </a:ext>
            </a:extLst>
          </p:cNvPr>
          <p:cNvSpPr txBox="1"/>
          <p:nvPr/>
        </p:nvSpPr>
        <p:spPr>
          <a:xfrm>
            <a:off x="6321778" y="4094579"/>
            <a:ext cx="488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côtes dorsales  secondaires    ailes marginales de chaque méricarpe écartées l’une </a:t>
            </a:r>
            <a:r>
              <a:rPr lang="fr-FR"/>
              <a:t>de l’autre-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D0416D-097C-3943-8349-BE04DC3B763E}"/>
              </a:ext>
            </a:extLst>
          </p:cNvPr>
          <p:cNvSpPr txBox="1"/>
          <p:nvPr/>
        </p:nvSpPr>
        <p:spPr>
          <a:xfrm>
            <a:off x="1694985" y="5319132"/>
            <a:ext cx="669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Encore des fruits à ailes bien développées</a:t>
            </a:r>
          </a:p>
        </p:txBody>
      </p:sp>
    </p:spTree>
    <p:extLst>
      <p:ext uri="{BB962C8B-B14F-4D97-AF65-F5344CB8AC3E}">
        <p14:creationId xmlns:p14="http://schemas.microsoft.com/office/powerpoint/2010/main" val="4178219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6F28F-8F17-444A-9FAE-ACCCA0F8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80789CA-8730-E747-9ADE-FB6D5938C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-1"/>
            <a:ext cx="5486400" cy="7065601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D04BD37-2A08-BB4D-BD26-AB7E7AF94A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" y="182782"/>
            <a:ext cx="3727860" cy="46586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E38A520-6267-5943-AB15-27BE26363F50}"/>
              </a:ext>
            </a:extLst>
          </p:cNvPr>
          <p:cNvSpPr txBox="1"/>
          <p:nvPr/>
        </p:nvSpPr>
        <p:spPr>
          <a:xfrm>
            <a:off x="3172178" y="3363522"/>
            <a:ext cx="353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Tordylium</a:t>
            </a:r>
            <a:r>
              <a:rPr lang="fr-FR" sz="1600" i="1" dirty="0"/>
              <a:t> </a:t>
            </a:r>
            <a:r>
              <a:rPr lang="fr-FR" sz="1600" i="1" dirty="0" err="1"/>
              <a:t>apulum</a:t>
            </a:r>
            <a:endParaRPr lang="fr-FR" sz="16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4810C2-1069-0B40-AF95-436285FB0AEA}"/>
              </a:ext>
            </a:extLst>
          </p:cNvPr>
          <p:cNvSpPr txBox="1"/>
          <p:nvPr/>
        </p:nvSpPr>
        <p:spPr>
          <a:xfrm>
            <a:off x="282222" y="4921956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400" dirty="0"/>
              <a:t>Schéma Flore de Coste)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EF16A5-86F6-834F-8AFA-2583DF6877E9}"/>
              </a:ext>
            </a:extLst>
          </p:cNvPr>
          <p:cNvSpPr txBox="1"/>
          <p:nvPr/>
        </p:nvSpPr>
        <p:spPr>
          <a:xfrm>
            <a:off x="3962400" y="4208867"/>
            <a:ext cx="23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 : D. Roubaudi)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E4DE56-C610-0945-8436-4346CCBC09ED}"/>
              </a:ext>
            </a:extLst>
          </p:cNvPr>
          <p:cNvSpPr txBox="1"/>
          <p:nvPr/>
        </p:nvSpPr>
        <p:spPr>
          <a:xfrm>
            <a:off x="395111" y="5655733"/>
            <a:ext cx="608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Ici, des fruits </a:t>
            </a:r>
            <a:r>
              <a:rPr lang="fr-FR" b="1" dirty="0" err="1"/>
              <a:t>sub</a:t>
            </a:r>
            <a:r>
              <a:rPr lang="fr-FR" b="1" dirty="0"/>
              <a:t>-orbiculaires, tuberculeux, papilleux, à  bordure glabre, épaisse, crénelée en dedans</a:t>
            </a:r>
          </a:p>
        </p:txBody>
      </p:sp>
    </p:spTree>
    <p:extLst>
      <p:ext uri="{BB962C8B-B14F-4D97-AF65-F5344CB8AC3E}">
        <p14:creationId xmlns:p14="http://schemas.microsoft.com/office/powerpoint/2010/main" val="2340620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625CA6F-0887-6647-9904-49726FCE7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561" y="0"/>
            <a:ext cx="1597195" cy="2195978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2E2D9A7-E7F6-F24B-B4FE-B44FDC0D10E1}"/>
              </a:ext>
            </a:extLst>
          </p:cNvPr>
          <p:cNvSpPr txBox="1">
            <a:spLocks/>
          </p:cNvSpPr>
          <p:nvPr/>
        </p:nvSpPr>
        <p:spPr>
          <a:xfrm>
            <a:off x="269488" y="-437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/>
              <a:t>La dissémination des semences </a:t>
            </a:r>
            <a:r>
              <a:rPr lang="fr-FR"/>
              <a:t>: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84A585-3CE2-A649-B884-CF70ADA7AA89}"/>
              </a:ext>
            </a:extLst>
          </p:cNvPr>
          <p:cNvSpPr txBox="1"/>
          <p:nvPr/>
        </p:nvSpPr>
        <p:spPr>
          <a:xfrm>
            <a:off x="457200" y="747132"/>
            <a:ext cx="986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peut se faire de différentes manières 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2FD8CE-4B48-704E-9651-39A21E10B11F}"/>
              </a:ext>
            </a:extLst>
          </p:cNvPr>
          <p:cNvSpPr txBox="1"/>
          <p:nvPr/>
        </p:nvSpPr>
        <p:spPr>
          <a:xfrm>
            <a:off x="434898" y="1349298"/>
            <a:ext cx="938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- Par le vent :  an</a:t>
            </a:r>
            <a:r>
              <a:rPr lang="fr-FR" b="1" dirty="0"/>
              <a:t>émochorie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F1B6E7-5EDC-A24E-8862-37CCCD2BA16D}"/>
              </a:ext>
            </a:extLst>
          </p:cNvPr>
          <p:cNvSpPr txBox="1"/>
          <p:nvPr/>
        </p:nvSpPr>
        <p:spPr>
          <a:xfrm>
            <a:off x="7092176" y="225018"/>
            <a:ext cx="414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semences ailées ne vont généralement pas très loin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8BAA99-8E3F-BA44-8F62-D1237BE38DCC}"/>
              </a:ext>
            </a:extLst>
          </p:cNvPr>
          <p:cNvSpPr txBox="1"/>
          <p:nvPr/>
        </p:nvSpPr>
        <p:spPr>
          <a:xfrm>
            <a:off x="7125629" y="931798"/>
            <a:ext cx="384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rares espèces, à port en boule, se rompent à maturité au niveau du collet  et c’est alors la plante entière qui est poussée par le vent (</a:t>
            </a:r>
            <a:r>
              <a:rPr lang="fr-FR" i="1" dirty="0" err="1"/>
              <a:t>Eryngium</a:t>
            </a:r>
            <a:r>
              <a:rPr lang="fr-FR" dirty="0"/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33A433-B84F-7548-AAA6-6912485BBD71}"/>
              </a:ext>
            </a:extLst>
          </p:cNvPr>
          <p:cNvSpPr txBox="1"/>
          <p:nvPr/>
        </p:nvSpPr>
        <p:spPr>
          <a:xfrm>
            <a:off x="434898" y="2497873"/>
            <a:ext cx="38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– Par la faune : </a:t>
            </a:r>
            <a:r>
              <a:rPr lang="fr-FR" b="1" dirty="0" err="1"/>
              <a:t>zoochorie</a:t>
            </a:r>
            <a:endParaRPr lang="fr-FR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938EEA6-0263-AF4B-8791-4A19A5AC8D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962" y="1634932"/>
            <a:ext cx="2044422" cy="263302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4F622AB-39B5-CF4F-87A1-A420C76A1F6B}"/>
              </a:ext>
            </a:extLst>
          </p:cNvPr>
          <p:cNvSpPr txBox="1"/>
          <p:nvPr/>
        </p:nvSpPr>
        <p:spPr>
          <a:xfrm>
            <a:off x="434898" y="4662023"/>
            <a:ext cx="369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– Par l’eau : </a:t>
            </a:r>
            <a:r>
              <a:rPr lang="fr-FR" b="1" dirty="0"/>
              <a:t>hydrochorie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A38E51-FA5C-9043-9274-42631E6893A7}"/>
              </a:ext>
            </a:extLst>
          </p:cNvPr>
          <p:cNvSpPr txBox="1"/>
          <p:nvPr/>
        </p:nvSpPr>
        <p:spPr>
          <a:xfrm>
            <a:off x="1237785" y="5240751"/>
            <a:ext cx="1019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de nombreuses espèces aquatiques  chez lesquelles </a:t>
            </a:r>
          </a:p>
          <a:p>
            <a:r>
              <a:rPr lang="fr-FR" dirty="0"/>
              <a:t>- un tissu spécial de flottaison a été observé (</a:t>
            </a:r>
            <a:r>
              <a:rPr lang="fr-FR" i="1" dirty="0" err="1"/>
              <a:t>Berula</a:t>
            </a:r>
            <a:r>
              <a:rPr lang="fr-FR" i="1" dirty="0"/>
              <a:t>, </a:t>
            </a:r>
            <a:r>
              <a:rPr lang="fr-FR" i="1" dirty="0" err="1"/>
              <a:t>Cicuta</a:t>
            </a:r>
            <a:r>
              <a:rPr lang="fr-FR" i="1" dirty="0"/>
              <a:t>, </a:t>
            </a:r>
            <a:r>
              <a:rPr lang="fr-FR" i="1" dirty="0" err="1"/>
              <a:t>Oenanthe</a:t>
            </a:r>
            <a:r>
              <a:rPr lang="fr-FR" i="1" dirty="0"/>
              <a:t> )…)-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AD6EB2-8A08-E14B-BA36-37D5A792CE12}"/>
              </a:ext>
            </a:extLst>
          </p:cNvPr>
          <p:cNvSpPr txBox="1"/>
          <p:nvPr/>
        </p:nvSpPr>
        <p:spPr>
          <a:xfrm>
            <a:off x="5642517" y="3916122"/>
            <a:ext cx="179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(</a:t>
            </a:r>
            <a:r>
              <a:rPr lang="fr-FR" i="1" dirty="0" err="1"/>
              <a:t>Torrilis</a:t>
            </a:r>
            <a:r>
              <a:rPr lang="fr-FR" dirty="0"/>
              <a:t>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E06AA6-9DFC-8046-A325-6DA321C843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149" t="62233"/>
          <a:stretch/>
        </p:blipFill>
        <p:spPr>
          <a:xfrm>
            <a:off x="7967386" y="3573991"/>
            <a:ext cx="1707087" cy="259003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FADF786-4B52-604C-9F55-343575BC16D7}"/>
              </a:ext>
            </a:extLst>
          </p:cNvPr>
          <p:cNvSpPr txBox="1"/>
          <p:nvPr/>
        </p:nvSpPr>
        <p:spPr>
          <a:xfrm>
            <a:off x="8135842" y="5802727"/>
            <a:ext cx="126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( </a:t>
            </a:r>
            <a:r>
              <a:rPr lang="fr-FR" i="1" dirty="0" err="1"/>
              <a:t>Berula</a:t>
            </a:r>
            <a:r>
              <a:rPr lang="fr-FR" i="1" dirty="0"/>
              <a:t> 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83C39C-EC4D-434E-BEF1-B79A93AA67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068" y="2089254"/>
            <a:ext cx="2373369" cy="23411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2B18DF4-3E3E-3E41-9BD2-55EFBDF4BCC4}"/>
              </a:ext>
            </a:extLst>
          </p:cNvPr>
          <p:cNvSpPr txBox="1"/>
          <p:nvPr/>
        </p:nvSpPr>
        <p:spPr>
          <a:xfrm>
            <a:off x="1237785" y="6229184"/>
            <a:ext cx="440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un fruit spongieux </a:t>
            </a:r>
            <a:r>
              <a:rPr lang="fr-FR" i="1" dirty="0"/>
              <a:t>( Crithmum</a:t>
            </a:r>
            <a:r>
              <a:rPr lang="fr-FR" dirty="0"/>
              <a:t>)-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FD1492-9636-CD4D-9C46-D08E25A15A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60"/>
          <a:stretch/>
        </p:blipFill>
        <p:spPr>
          <a:xfrm>
            <a:off x="9398083" y="4541587"/>
            <a:ext cx="1387005" cy="212715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48C1FEC-C095-5044-9A50-8E47E9B6AA74}"/>
              </a:ext>
            </a:extLst>
          </p:cNvPr>
          <p:cNvSpPr txBox="1"/>
          <p:nvPr/>
        </p:nvSpPr>
        <p:spPr>
          <a:xfrm>
            <a:off x="10972800" y="5531005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(Crithmum)</a:t>
            </a:r>
          </a:p>
        </p:txBody>
      </p:sp>
    </p:spTree>
    <p:extLst>
      <p:ext uri="{BB962C8B-B14F-4D97-AF65-F5344CB8AC3E}">
        <p14:creationId xmlns:p14="http://schemas.microsoft.com/office/powerpoint/2010/main" val="16083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6" grpId="0"/>
      <p:bldP spid="17" grpId="0"/>
      <p:bldP spid="18" grpId="0"/>
      <p:bldP spid="21" grpId="0"/>
      <p:bldP spid="2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827E6-F871-CE41-BAE9-846578C9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" y="-193016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Les </a:t>
            </a:r>
            <a:r>
              <a:rPr lang="fr-FR" sz="2800" b="1" dirty="0" err="1"/>
              <a:t>Apiacées</a:t>
            </a:r>
            <a:r>
              <a:rPr lang="fr-FR" sz="2800" b="1" dirty="0"/>
              <a:t> dans notre vie de tous les jours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26022E-287C-694D-AD5D-71DE10E48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38" y="825185"/>
            <a:ext cx="5543105" cy="43513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681B49-6F91-CB44-A2D9-601AC17A76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104" y="825185"/>
            <a:ext cx="6436891" cy="43513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823D79-A0BE-A44F-817C-861F57FF508E}"/>
              </a:ext>
            </a:extLst>
          </p:cNvPr>
          <p:cNvSpPr txBox="1"/>
          <p:nvPr/>
        </p:nvSpPr>
        <p:spPr>
          <a:xfrm>
            <a:off x="688769" y="5272644"/>
            <a:ext cx="226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Carotte</a:t>
            </a:r>
          </a:p>
          <a:p>
            <a:r>
              <a:rPr lang="fr-FR" i="1" dirty="0"/>
              <a:t>(Daucus carotta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E17106-3640-7841-BF0A-B050AFF717F5}"/>
              </a:ext>
            </a:extLst>
          </p:cNvPr>
          <p:cNvSpPr txBox="1"/>
          <p:nvPr/>
        </p:nvSpPr>
        <p:spPr>
          <a:xfrm>
            <a:off x="3051957" y="5318810"/>
            <a:ext cx="29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Céleri</a:t>
            </a:r>
          </a:p>
          <a:p>
            <a:r>
              <a:rPr lang="fr-FR" i="1" dirty="0"/>
              <a:t>(</a:t>
            </a:r>
            <a:r>
              <a:rPr lang="fr-FR" i="1" dirty="0" err="1"/>
              <a:t>Apium</a:t>
            </a:r>
            <a:r>
              <a:rPr lang="fr-FR" i="1" dirty="0"/>
              <a:t> </a:t>
            </a:r>
            <a:r>
              <a:rPr lang="fr-FR" i="1" dirty="0" err="1"/>
              <a:t>graveolens</a:t>
            </a:r>
            <a:r>
              <a:rPr lang="fr-FR" i="1" dirty="0"/>
              <a:t> </a:t>
            </a:r>
            <a:r>
              <a:rPr lang="fr-FR" dirty="0"/>
              <a:t>var. </a:t>
            </a:r>
            <a:r>
              <a:rPr lang="fr-FR" i="1" dirty="0" err="1"/>
              <a:t>dulce</a:t>
            </a:r>
            <a:r>
              <a:rPr lang="fr-FR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2F0B80-CAEB-914C-9E92-4F55C4C28C48}"/>
              </a:ext>
            </a:extLst>
          </p:cNvPr>
          <p:cNvSpPr txBox="1"/>
          <p:nvPr/>
        </p:nvSpPr>
        <p:spPr>
          <a:xfrm>
            <a:off x="7243948" y="5510151"/>
            <a:ext cx="254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Fenouil</a:t>
            </a:r>
          </a:p>
          <a:p>
            <a:r>
              <a:rPr lang="fr-FR" i="1" dirty="0"/>
              <a:t>( </a:t>
            </a:r>
            <a:r>
              <a:rPr lang="fr-FR" i="1" dirty="0" err="1"/>
              <a:t>Foeniculum</a:t>
            </a:r>
            <a:r>
              <a:rPr lang="fr-FR" i="1" dirty="0"/>
              <a:t> </a:t>
            </a:r>
            <a:r>
              <a:rPr lang="fr-FR" i="1" dirty="0" err="1"/>
              <a:t>vulgare</a:t>
            </a:r>
            <a:r>
              <a:rPr lang="fr-FR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AC582F-EC2E-7E41-9948-0907311023D0}"/>
              </a:ext>
            </a:extLst>
          </p:cNvPr>
          <p:cNvSpPr txBox="1"/>
          <p:nvPr/>
        </p:nvSpPr>
        <p:spPr>
          <a:xfrm>
            <a:off x="1021278" y="6252603"/>
            <a:ext cx="749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</a:t>
            </a:r>
            <a:r>
              <a:rPr lang="fr-FR" b="1" dirty="0" err="1"/>
              <a:t>Apiacées</a:t>
            </a:r>
            <a:r>
              <a:rPr lang="fr-FR" b="1" dirty="0"/>
              <a:t> utilisées comme légume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C4FD9C-415C-AB41-A49D-92D343443196}"/>
              </a:ext>
            </a:extLst>
          </p:cNvPr>
          <p:cNvSpPr txBox="1"/>
          <p:nvPr/>
        </p:nvSpPr>
        <p:spPr>
          <a:xfrm>
            <a:off x="8704613" y="6456523"/>
            <a:ext cx="2600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:D. Roubaudi)</a:t>
            </a:r>
          </a:p>
        </p:txBody>
      </p:sp>
    </p:spTree>
    <p:extLst>
      <p:ext uri="{BB962C8B-B14F-4D97-AF65-F5344CB8AC3E}">
        <p14:creationId xmlns:p14="http://schemas.microsoft.com/office/powerpoint/2010/main" val="2267922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FFA41F-E478-0E4A-845D-380C4CBD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8C4149-78E4-0245-A3A5-EB3BFA3E2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437"/>
            <a:ext cx="4092461" cy="301064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5FE523-B854-EA47-97F0-7C108A09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1" y="8385"/>
            <a:ext cx="3034727" cy="3053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7AAAC5-6219-5B46-8F86-5EB23840C7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541" y="51437"/>
            <a:ext cx="3826440" cy="287408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A3CD1DC-1892-EB43-B070-2AADF40CB1EA}"/>
              </a:ext>
            </a:extLst>
          </p:cNvPr>
          <p:cNvSpPr txBox="1"/>
          <p:nvPr/>
        </p:nvSpPr>
        <p:spPr>
          <a:xfrm>
            <a:off x="463138" y="3716654"/>
            <a:ext cx="1058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 </a:t>
            </a:r>
            <a:r>
              <a:rPr lang="fr-FR" b="1" dirty="0" err="1"/>
              <a:t>Apiacées</a:t>
            </a:r>
            <a:r>
              <a:rPr lang="fr-FR" b="1" dirty="0"/>
              <a:t> dont nous consommons les feuilles comme condiment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5E36E24-C89A-704B-B37E-48506524AC23}"/>
              </a:ext>
            </a:extLst>
          </p:cNvPr>
          <p:cNvSpPr txBox="1"/>
          <p:nvPr/>
        </p:nvSpPr>
        <p:spPr>
          <a:xfrm>
            <a:off x="838199" y="3158836"/>
            <a:ext cx="261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Persil</a:t>
            </a:r>
          </a:p>
          <a:p>
            <a:r>
              <a:rPr lang="fr-FR" i="1" dirty="0"/>
              <a:t>(</a:t>
            </a:r>
            <a:r>
              <a:rPr lang="fr-FR" i="1" dirty="0" err="1"/>
              <a:t>Petroselinum</a:t>
            </a:r>
            <a:r>
              <a:rPr lang="fr-FR" i="1" dirty="0"/>
              <a:t> </a:t>
            </a:r>
            <a:r>
              <a:rPr lang="fr-FR" i="1" dirty="0" err="1"/>
              <a:t>crispum</a:t>
            </a:r>
            <a:r>
              <a:rPr lang="fr-FR" i="1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B4D184-5864-8544-8385-B0E2E122CA87}"/>
              </a:ext>
            </a:extLst>
          </p:cNvPr>
          <p:cNvSpPr txBox="1"/>
          <p:nvPr/>
        </p:nvSpPr>
        <p:spPr>
          <a:xfrm>
            <a:off x="4738255" y="3206338"/>
            <a:ext cx="248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Cerfeuil</a:t>
            </a:r>
          </a:p>
          <a:p>
            <a:r>
              <a:rPr lang="fr-FR" i="1" dirty="0"/>
              <a:t>(</a:t>
            </a:r>
            <a:r>
              <a:rPr lang="fr-FR" i="1" dirty="0" err="1"/>
              <a:t>Anthriscus</a:t>
            </a:r>
            <a:r>
              <a:rPr lang="fr-FR" i="1" dirty="0"/>
              <a:t> </a:t>
            </a:r>
            <a:r>
              <a:rPr lang="fr-FR" i="1" dirty="0" err="1"/>
              <a:t>cerefolium</a:t>
            </a:r>
            <a:r>
              <a:rPr lang="fr-FR" i="1" dirty="0"/>
              <a:t>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5A23AC5-2F20-EF4B-9B25-4882BFEE5C21}"/>
              </a:ext>
            </a:extLst>
          </p:cNvPr>
          <p:cNvSpPr txBox="1"/>
          <p:nvPr/>
        </p:nvSpPr>
        <p:spPr>
          <a:xfrm>
            <a:off x="8870868" y="3182587"/>
            <a:ext cx="217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Anis</a:t>
            </a:r>
          </a:p>
          <a:p>
            <a:r>
              <a:rPr lang="fr-FR" b="1" dirty="0"/>
              <a:t>(</a:t>
            </a:r>
            <a:r>
              <a:rPr lang="fr-FR" b="1" dirty="0" err="1"/>
              <a:t>Pimpinella</a:t>
            </a:r>
            <a:r>
              <a:rPr lang="fr-FR" b="1" dirty="0"/>
              <a:t> </a:t>
            </a:r>
            <a:r>
              <a:rPr lang="fr-FR" b="1" dirty="0" err="1"/>
              <a:t>anisum</a:t>
            </a:r>
            <a:r>
              <a:rPr lang="fr-FR" b="1" dirty="0"/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57F85B-F7C7-DB4B-AE50-63E77081361D}"/>
              </a:ext>
            </a:extLst>
          </p:cNvPr>
          <p:cNvSpPr txBox="1"/>
          <p:nvPr/>
        </p:nvSpPr>
        <p:spPr>
          <a:xfrm>
            <a:off x="463138" y="6492875"/>
            <a:ext cx="888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Des </a:t>
            </a:r>
            <a:r>
              <a:rPr lang="fr-FR" b="1" dirty="0" err="1"/>
              <a:t>Apiacées</a:t>
            </a:r>
            <a:r>
              <a:rPr lang="fr-FR" b="1" dirty="0"/>
              <a:t> dont nous consommons les semences comme condiment  etc…: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1692E32-E066-D54D-89C3-E810012B8D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8" y="4136192"/>
            <a:ext cx="2981445" cy="20231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B5F85D4-A06A-8740-8206-6873AD7577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114" y="3852669"/>
            <a:ext cx="3000686" cy="19763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153F6CB-550B-D542-BD16-5A4A1044A0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169" y="4114859"/>
            <a:ext cx="2117602" cy="187805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EB57245-4BD2-D841-8B25-1026BAE08993}"/>
              </a:ext>
            </a:extLst>
          </p:cNvPr>
          <p:cNvSpPr txBox="1"/>
          <p:nvPr/>
        </p:nvSpPr>
        <p:spPr>
          <a:xfrm>
            <a:off x="700644" y="6176858"/>
            <a:ext cx="33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Carvi –(</a:t>
            </a:r>
            <a:r>
              <a:rPr lang="fr-FR" i="1" dirty="0" err="1"/>
              <a:t>Carum</a:t>
            </a:r>
            <a:r>
              <a:rPr lang="fr-FR" i="1" dirty="0"/>
              <a:t> carvi</a:t>
            </a:r>
            <a:r>
              <a:rPr lang="fr-FR" dirty="0"/>
              <a:t>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70851BE-6664-7046-A441-4B95F54FA590}"/>
              </a:ext>
            </a:extLst>
          </p:cNvPr>
          <p:cNvSpPr txBox="1"/>
          <p:nvPr/>
        </p:nvSpPr>
        <p:spPr>
          <a:xfrm>
            <a:off x="4180114" y="5992913"/>
            <a:ext cx="316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Cumin - </a:t>
            </a:r>
            <a:r>
              <a:rPr lang="fr-FR" i="1" dirty="0"/>
              <a:t>(</a:t>
            </a:r>
            <a:r>
              <a:rPr lang="fr-FR" i="1" dirty="0" err="1"/>
              <a:t>Cuminum</a:t>
            </a:r>
            <a:r>
              <a:rPr lang="fr-FR" i="1" dirty="0"/>
              <a:t> </a:t>
            </a:r>
            <a:r>
              <a:rPr lang="fr-FR" i="1" dirty="0" err="1"/>
              <a:t>cyminum</a:t>
            </a:r>
            <a:r>
              <a:rPr lang="fr-FR" i="1" dirty="0"/>
              <a:t>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518398F-1421-4746-9555-9EE75C4F44C8}"/>
              </a:ext>
            </a:extLst>
          </p:cNvPr>
          <p:cNvSpPr txBox="1"/>
          <p:nvPr/>
        </p:nvSpPr>
        <p:spPr>
          <a:xfrm>
            <a:off x="8734114" y="5992913"/>
            <a:ext cx="354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Coriandre - </a:t>
            </a:r>
            <a:r>
              <a:rPr lang="fr-FR" i="1" dirty="0"/>
              <a:t>(</a:t>
            </a:r>
            <a:r>
              <a:rPr lang="fr-FR" i="1" dirty="0" err="1"/>
              <a:t>Coriandrum</a:t>
            </a:r>
            <a:r>
              <a:rPr lang="fr-FR" i="1" dirty="0"/>
              <a:t> </a:t>
            </a:r>
            <a:r>
              <a:rPr lang="fr-FR" i="1" dirty="0" err="1"/>
              <a:t>sativum</a:t>
            </a:r>
            <a:r>
              <a:rPr lang="fr-FR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6265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F84B2-8F85-3C4F-9EF0-E38CA4AE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0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Fin</a:t>
            </a:r>
            <a:r>
              <a:rPr lang="fr-FR" sz="3600" b="1" dirty="0"/>
              <a:t> de cet atelier en regardant cette belle plante d’ornement vendue en jardinerie :</a:t>
            </a:r>
            <a:br>
              <a:rPr lang="fr-FR" sz="3600" b="1" dirty="0"/>
            </a:br>
            <a:endParaRPr lang="fr-FR" sz="3600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2FD1975-5D5F-5C40-880A-AA42E93F0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9847"/>
            <a:ext cx="6838034" cy="590815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420F1B-1356-9142-B2B4-29B7CC93FEAF}"/>
              </a:ext>
            </a:extLst>
          </p:cNvPr>
          <p:cNvSpPr txBox="1"/>
          <p:nvPr/>
        </p:nvSpPr>
        <p:spPr>
          <a:xfrm>
            <a:off x="7750098" y="6300439"/>
            <a:ext cx="376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Astrantia</a:t>
            </a:r>
            <a:r>
              <a:rPr lang="fr-FR" sz="1600" i="1" dirty="0"/>
              <a:t> major var. </a:t>
            </a:r>
            <a:r>
              <a:rPr lang="fr-FR" sz="1600" i="1" dirty="0" err="1"/>
              <a:t>rosea</a:t>
            </a:r>
            <a:r>
              <a:rPr lang="fr-FR" sz="1600" i="1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5F4B67-BCF8-804F-8ECF-9AF763F6128E}"/>
              </a:ext>
            </a:extLst>
          </p:cNvPr>
          <p:cNvSpPr txBox="1"/>
          <p:nvPr/>
        </p:nvSpPr>
        <p:spPr>
          <a:xfrm>
            <a:off x="7103327" y="2408663"/>
            <a:ext cx="3737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Merci pour votre attention …</a:t>
            </a:r>
          </a:p>
        </p:txBody>
      </p:sp>
    </p:spTree>
    <p:extLst>
      <p:ext uri="{BB962C8B-B14F-4D97-AF65-F5344CB8AC3E}">
        <p14:creationId xmlns:p14="http://schemas.microsoft.com/office/powerpoint/2010/main" val="4543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49EB6-10B5-CC4C-8757-8CB58848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5" y="-34607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Dans cette famille on rencontre des plantes épineuses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652B6C-A281-8249-8210-2C2AA18D3306}"/>
              </a:ext>
            </a:extLst>
          </p:cNvPr>
          <p:cNvSpPr txBox="1"/>
          <p:nvPr/>
        </p:nvSpPr>
        <p:spPr>
          <a:xfrm>
            <a:off x="7499225" y="4237535"/>
            <a:ext cx="395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Echinophora</a:t>
            </a:r>
            <a:r>
              <a:rPr lang="fr-FR" i="1" dirty="0"/>
              <a:t> </a:t>
            </a:r>
            <a:r>
              <a:rPr lang="fr-FR" i="1" dirty="0" err="1"/>
              <a:t>spinosa</a:t>
            </a:r>
            <a:endParaRPr lang="fr-FR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A40ACA-0EF7-1F4A-8A5E-16FF244CF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41" y="622905"/>
            <a:ext cx="4924181" cy="36931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847638E-07F7-A345-BA4D-F5AE8E0B4DB2}"/>
              </a:ext>
            </a:extLst>
          </p:cNvPr>
          <p:cNvSpPr txBox="1"/>
          <p:nvPr/>
        </p:nvSpPr>
        <p:spPr>
          <a:xfrm>
            <a:off x="739421" y="4450605"/>
            <a:ext cx="347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Eryngium</a:t>
            </a:r>
            <a:r>
              <a:rPr lang="fr-FR" i="1" dirty="0"/>
              <a:t> </a:t>
            </a:r>
            <a:r>
              <a:rPr lang="fr-FR" i="1" dirty="0" err="1"/>
              <a:t>maritimum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138910-703B-9443-B115-47E943454EDB}"/>
              </a:ext>
            </a:extLst>
          </p:cNvPr>
          <p:cNvSpPr txBox="1"/>
          <p:nvPr/>
        </p:nvSpPr>
        <p:spPr>
          <a:xfrm>
            <a:off x="575733" y="4954501"/>
            <a:ext cx="380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Plante exclusivement littorale</a:t>
            </a:r>
          </a:p>
          <a:p>
            <a:r>
              <a:rPr lang="fr-FR" dirty="0"/>
              <a:t>Couleur gris bleuâtre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E43987-DB20-0643-8403-D06EA6083E8E}"/>
              </a:ext>
            </a:extLst>
          </p:cNvPr>
          <p:cNvSpPr txBox="1"/>
          <p:nvPr/>
        </p:nvSpPr>
        <p:spPr>
          <a:xfrm>
            <a:off x="688622" y="5869960"/>
            <a:ext cx="273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 espèces d’</a:t>
            </a:r>
            <a:r>
              <a:rPr lang="fr-FR" dirty="0" err="1"/>
              <a:t>Eryngium</a:t>
            </a:r>
            <a:r>
              <a:rPr lang="fr-FR" dirty="0"/>
              <a:t> dans la flore française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871FB0-B426-0948-BB72-D9F23D4D7554}"/>
              </a:ext>
            </a:extLst>
          </p:cNvPr>
          <p:cNvSpPr txBox="1"/>
          <p:nvPr/>
        </p:nvSpPr>
        <p:spPr>
          <a:xfrm>
            <a:off x="7236178" y="4819937"/>
            <a:ext cx="38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seule espèce dans la flore française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A98FA10-064E-4E49-A40A-FBAD6B6C5555}"/>
              </a:ext>
            </a:extLst>
          </p:cNvPr>
          <p:cNvSpPr txBox="1"/>
          <p:nvPr/>
        </p:nvSpPr>
        <p:spPr>
          <a:xfrm>
            <a:off x="7236178" y="5189269"/>
            <a:ext cx="3462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Plante exclusivement littorale</a:t>
            </a:r>
          </a:p>
          <a:p>
            <a:r>
              <a:rPr lang="fr-FR" dirty="0"/>
              <a:t>Dunes vives</a:t>
            </a:r>
          </a:p>
          <a:p>
            <a:r>
              <a:rPr lang="fr-FR" dirty="0"/>
              <a:t>Littoral sableux du Midi et de la Corse</a:t>
            </a:r>
          </a:p>
        </p:txBody>
      </p:sp>
      <p:pic>
        <p:nvPicPr>
          <p:cNvPr id="14" name="Espace réservé du contenu 4">
            <a:extLst>
              <a:ext uri="{FF2B5EF4-FFF2-40B4-BE49-F238E27FC236}">
                <a16:creationId xmlns:a16="http://schemas.microsoft.com/office/drawing/2014/main" id="{B17D3E1C-1931-F742-A917-8D0491536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48949"/>
            <a:ext cx="5354336" cy="358205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5023133-17DE-0B4A-96E4-BD0310FFB4EB}"/>
              </a:ext>
            </a:extLst>
          </p:cNvPr>
          <p:cNvSpPr txBox="1"/>
          <p:nvPr/>
        </p:nvSpPr>
        <p:spPr>
          <a:xfrm>
            <a:off x="7236178" y="6412089"/>
            <a:ext cx="283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régression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1357D9-E2E3-E84C-96A5-E4D3AD8D209D}"/>
              </a:ext>
            </a:extLst>
          </p:cNvPr>
          <p:cNvSpPr txBox="1"/>
          <p:nvPr/>
        </p:nvSpPr>
        <p:spPr>
          <a:xfrm>
            <a:off x="3025422" y="6516291"/>
            <a:ext cx="283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 D. Roubaudi)</a:t>
            </a:r>
          </a:p>
        </p:txBody>
      </p:sp>
    </p:spTree>
    <p:extLst>
      <p:ext uri="{BB962C8B-B14F-4D97-AF65-F5344CB8AC3E}">
        <p14:creationId xmlns:p14="http://schemas.microsoft.com/office/powerpoint/2010/main" val="20475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79095-00AD-634F-8128-19A46FD7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5" y="-242858"/>
            <a:ext cx="10515600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21FB0C-E43B-3D40-AA0D-17AB42A56513}"/>
              </a:ext>
            </a:extLst>
          </p:cNvPr>
          <p:cNvSpPr txBox="1"/>
          <p:nvPr/>
        </p:nvSpPr>
        <p:spPr>
          <a:xfrm>
            <a:off x="365235" y="419923"/>
            <a:ext cx="943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Dans cette famille on rencontre aussi  des plantes aquatiques </a:t>
            </a:r>
            <a:r>
              <a:rPr lang="fr-FR" dirty="0"/>
              <a:t>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501911-96A8-B74B-B420-BAF0A8063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1" y="1312783"/>
            <a:ext cx="5783871" cy="4232433"/>
          </a:xfrm>
          <a:prstGeom prst="rect">
            <a:avLst/>
          </a:prstGeom>
        </p:spPr>
      </p:pic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428FB2F2-4044-6B41-8D39-24FC03D730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659" y="943143"/>
            <a:ext cx="6402860" cy="46853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B150371-9B3D-4240-A095-2E6FF6EBB169}"/>
              </a:ext>
            </a:extLst>
          </p:cNvPr>
          <p:cNvSpPr txBox="1"/>
          <p:nvPr/>
        </p:nvSpPr>
        <p:spPr>
          <a:xfrm>
            <a:off x="365235" y="5545216"/>
            <a:ext cx="374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seule espèce dans la flore française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627F72-E762-BD46-9BE4-CA9A09B17AFC}"/>
              </a:ext>
            </a:extLst>
          </p:cNvPr>
          <p:cNvSpPr txBox="1"/>
          <p:nvPr/>
        </p:nvSpPr>
        <p:spPr>
          <a:xfrm>
            <a:off x="6313650" y="5628530"/>
            <a:ext cx="456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seule espèce dans la flore française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7B5746-D923-5344-9204-116D2068182E}"/>
              </a:ext>
            </a:extLst>
          </p:cNvPr>
          <p:cNvSpPr txBox="1"/>
          <p:nvPr/>
        </p:nvSpPr>
        <p:spPr>
          <a:xfrm>
            <a:off x="365235" y="5914548"/>
            <a:ext cx="374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Tige rampante, radicante aux </a:t>
            </a:r>
            <a:r>
              <a:rPr lang="fr-FR" dirty="0" err="1"/>
              <a:t>noeuds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FEAABB-A941-9F41-9910-98F95B6A473F}"/>
              </a:ext>
            </a:extLst>
          </p:cNvPr>
          <p:cNvSpPr txBox="1"/>
          <p:nvPr/>
        </p:nvSpPr>
        <p:spPr>
          <a:xfrm>
            <a:off x="6463862" y="5997862"/>
            <a:ext cx="370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Tiges redressées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74F3B30-C62F-5F4D-AABD-745D30E337C0}"/>
              </a:ext>
            </a:extLst>
          </p:cNvPr>
          <p:cNvSpPr txBox="1"/>
          <p:nvPr/>
        </p:nvSpPr>
        <p:spPr>
          <a:xfrm>
            <a:off x="2143238" y="6488668"/>
            <a:ext cx="448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:: C. Granger)</a:t>
            </a:r>
          </a:p>
        </p:txBody>
      </p:sp>
    </p:spTree>
    <p:extLst>
      <p:ext uri="{BB962C8B-B14F-4D97-AF65-F5344CB8AC3E}">
        <p14:creationId xmlns:p14="http://schemas.microsoft.com/office/powerpoint/2010/main" val="354691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66A75-3EEC-4A48-8FA8-5A2B2D3F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-194273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dirty="0"/>
              <a:t>Certaines </a:t>
            </a:r>
            <a:r>
              <a:rPr lang="fr-FR" sz="2400" b="1" dirty="0" err="1"/>
              <a:t>Apiacées</a:t>
            </a:r>
            <a:r>
              <a:rPr lang="fr-FR" sz="2400" b="1" dirty="0"/>
              <a:t> vivent en montagne :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7538176-8FA3-7F4D-8FED-2534E11A5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408" y="661817"/>
            <a:ext cx="7265838" cy="4768206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A4D18DC-EC75-AA4C-924A-74E03C974131}"/>
              </a:ext>
            </a:extLst>
          </p:cNvPr>
          <p:cNvSpPr txBox="1"/>
          <p:nvPr/>
        </p:nvSpPr>
        <p:spPr>
          <a:xfrm>
            <a:off x="623945" y="5970494"/>
            <a:ext cx="2495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Bupleurum</a:t>
            </a:r>
            <a:r>
              <a:rPr lang="fr-FR" sz="1600" i="1" dirty="0"/>
              <a:t> </a:t>
            </a:r>
            <a:r>
              <a:rPr lang="fr-FR" sz="1600" i="1" dirty="0" err="1"/>
              <a:t>stellatum</a:t>
            </a:r>
            <a:endParaRPr lang="fr-FR" sz="16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F22570-9E78-DF48-87E6-764963AEEF92}"/>
              </a:ext>
            </a:extLst>
          </p:cNvPr>
          <p:cNvSpPr txBox="1"/>
          <p:nvPr/>
        </p:nvSpPr>
        <p:spPr>
          <a:xfrm>
            <a:off x="914400" y="6505688"/>
            <a:ext cx="2205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(Photo :Didier Roubaudi)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E6EC61-9120-F445-9B60-F9FA8D6CF2EC}"/>
              </a:ext>
            </a:extLst>
          </p:cNvPr>
          <p:cNvSpPr txBox="1"/>
          <p:nvPr/>
        </p:nvSpPr>
        <p:spPr>
          <a:xfrm>
            <a:off x="3119718" y="6032049"/>
            <a:ext cx="352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Plante des escarpements rocheux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DB1FC0-3FC0-9740-98B1-2BCCB0201593}"/>
              </a:ext>
            </a:extLst>
          </p:cNvPr>
          <p:cNvSpPr txBox="1"/>
          <p:nvPr/>
        </p:nvSpPr>
        <p:spPr>
          <a:xfrm>
            <a:off x="3119718" y="6309048"/>
            <a:ext cx="421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longuement lancéolées et linéaires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923695-6169-D94D-8949-9E31CEF6D6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172" y="1274618"/>
            <a:ext cx="3968696" cy="55833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3B54CB5-5584-CD41-867B-F4F3A0C815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226" y="-8034"/>
            <a:ext cx="3195021" cy="30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A903AE0-7D80-814A-8BEE-F44AA303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021" y="2400772"/>
            <a:ext cx="1676349" cy="2424259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463E413-6119-744E-94A1-83D0F707B0A6}"/>
              </a:ext>
            </a:extLst>
          </p:cNvPr>
          <p:cNvSpPr txBox="1"/>
          <p:nvPr/>
        </p:nvSpPr>
        <p:spPr>
          <a:xfrm>
            <a:off x="512956" y="234176"/>
            <a:ext cx="6802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La tige des </a:t>
            </a:r>
            <a:r>
              <a:rPr lang="fr-FR" sz="2400" b="1" dirty="0" err="1"/>
              <a:t>Apiacées</a:t>
            </a:r>
            <a:r>
              <a:rPr lang="fr-FR" sz="2400" b="1" dirty="0"/>
              <a:t>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646801-FA49-3348-8A2C-BD0276FBAD37}"/>
              </a:ext>
            </a:extLst>
          </p:cNvPr>
          <p:cNvSpPr txBox="1"/>
          <p:nvPr/>
        </p:nvSpPr>
        <p:spPr>
          <a:xfrm>
            <a:off x="512956" y="3078866"/>
            <a:ext cx="415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peut être élevée, dressée, sillonnée et tachée de pourpre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A53E5A-8E82-A44E-8A4E-8C7E90D28F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151" y="234176"/>
            <a:ext cx="3029698" cy="21662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01F5D5B-ECB4-6141-AD75-E4943615ED15}"/>
              </a:ext>
            </a:extLst>
          </p:cNvPr>
          <p:cNvSpPr txBox="1"/>
          <p:nvPr/>
        </p:nvSpPr>
        <p:spPr>
          <a:xfrm>
            <a:off x="1299411" y="3609474"/>
            <a:ext cx="23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Conium</a:t>
            </a:r>
            <a:r>
              <a:rPr lang="fr-FR" i="1" dirty="0"/>
              <a:t> </a:t>
            </a:r>
            <a:r>
              <a:rPr lang="fr-FR" i="1" dirty="0" err="1"/>
              <a:t>maculatum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F76A54-20BE-BA46-B92A-3D4AC454E0C3}"/>
              </a:ext>
            </a:extLst>
          </p:cNvPr>
          <p:cNvSpPr txBox="1"/>
          <p:nvPr/>
        </p:nvSpPr>
        <p:spPr>
          <a:xfrm>
            <a:off x="512956" y="994611"/>
            <a:ext cx="3706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peut être couchée, radicante, voire flottante, de couleur  rougeâtre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09DB0A-2AAF-CA48-92ED-3043CFA58AED}"/>
              </a:ext>
            </a:extLst>
          </p:cNvPr>
          <p:cNvSpPr txBox="1"/>
          <p:nvPr/>
        </p:nvSpPr>
        <p:spPr>
          <a:xfrm>
            <a:off x="693995" y="1700463"/>
            <a:ext cx="333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Heloscladium</a:t>
            </a:r>
            <a:r>
              <a:rPr lang="fr-FR" i="1" dirty="0"/>
              <a:t> </a:t>
            </a:r>
            <a:r>
              <a:rPr lang="fr-FR" i="1" dirty="0" err="1"/>
              <a:t>nodiflorum</a:t>
            </a:r>
            <a:endParaRPr lang="fr-FR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AD68E8-95F3-C24D-BC30-081512A77351}"/>
              </a:ext>
            </a:extLst>
          </p:cNvPr>
          <p:cNvSpPr txBox="1"/>
          <p:nvPr/>
        </p:nvSpPr>
        <p:spPr>
          <a:xfrm>
            <a:off x="6705600" y="2400410"/>
            <a:ext cx="280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peut être ligneuse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485B317-36FC-1643-B490-C0CB4279A2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69721" y="4217605"/>
            <a:ext cx="3164044" cy="211674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E210B49-ED16-AB40-B263-01E97F23FD81}"/>
              </a:ext>
            </a:extLst>
          </p:cNvPr>
          <p:cNvSpPr txBox="1"/>
          <p:nvPr/>
        </p:nvSpPr>
        <p:spPr>
          <a:xfrm>
            <a:off x="512956" y="5358063"/>
            <a:ext cx="577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peut être ramifiée dès la base, à rameaux tortueux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3737B7-CC44-CF4E-A0E1-101CF2DF9E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028" y="994611"/>
            <a:ext cx="2802017" cy="28020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D0962B-494C-844D-AE0B-580C6BCE4112}"/>
              </a:ext>
            </a:extLst>
          </p:cNvPr>
          <p:cNvSpPr txBox="1"/>
          <p:nvPr/>
        </p:nvSpPr>
        <p:spPr>
          <a:xfrm>
            <a:off x="6642138" y="2677850"/>
            <a:ext cx="275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Bupleurum</a:t>
            </a:r>
            <a:r>
              <a:rPr lang="fr-FR" i="1" dirty="0"/>
              <a:t> </a:t>
            </a:r>
            <a:r>
              <a:rPr lang="fr-FR" i="1" dirty="0" err="1"/>
              <a:t>fruticosum</a:t>
            </a:r>
            <a:endParaRPr lang="fr-FR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83BDBB-6457-794B-BE54-3481620C61FC}"/>
              </a:ext>
            </a:extLst>
          </p:cNvPr>
          <p:cNvSpPr txBox="1"/>
          <p:nvPr/>
        </p:nvSpPr>
        <p:spPr>
          <a:xfrm>
            <a:off x="1299411" y="5915378"/>
            <a:ext cx="37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Seseli</a:t>
            </a:r>
            <a:r>
              <a:rPr lang="fr-FR" i="1" dirty="0"/>
              <a:t> </a:t>
            </a:r>
            <a:r>
              <a:rPr lang="fr-FR" i="1" dirty="0" err="1"/>
              <a:t>tortuosum</a:t>
            </a:r>
            <a:endParaRPr lang="fr-FR" i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09E3EC-93E9-1B49-8A3F-9D9D1B211204}"/>
              </a:ext>
            </a:extLst>
          </p:cNvPr>
          <p:cNvSpPr txBox="1"/>
          <p:nvPr/>
        </p:nvSpPr>
        <p:spPr>
          <a:xfrm>
            <a:off x="8718129" y="4055125"/>
            <a:ext cx="2764972" cy="17543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La tige est ordinairement creuse par manque de développement de la moelle  au cours de la croissance. On dit qu’elle est </a:t>
            </a:r>
            <a:r>
              <a:rPr lang="fr-FR" b="1" dirty="0"/>
              <a:t>fistuleuse</a:t>
            </a:r>
          </a:p>
        </p:txBody>
      </p:sp>
    </p:spTree>
    <p:extLst>
      <p:ext uri="{BB962C8B-B14F-4D97-AF65-F5344CB8AC3E}">
        <p14:creationId xmlns:p14="http://schemas.microsoft.com/office/powerpoint/2010/main" val="5889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7" grpId="0"/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B91F6-ED9A-A14D-B0F4-00EFFF2F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9" y="-267921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La feuille des </a:t>
            </a:r>
            <a:r>
              <a:rPr lang="fr-FR" sz="2800" b="1" dirty="0" err="1"/>
              <a:t>Apiacées</a:t>
            </a:r>
            <a:r>
              <a:rPr lang="fr-FR" sz="2800" b="1" dirty="0"/>
              <a:t>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D7BAB7-C2D3-004B-B13C-2D7D0930A42D}"/>
              </a:ext>
            </a:extLst>
          </p:cNvPr>
          <p:cNvSpPr txBox="1"/>
          <p:nvPr/>
        </p:nvSpPr>
        <p:spPr>
          <a:xfrm>
            <a:off x="385590" y="597097"/>
            <a:ext cx="1125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Elles sont alternes , sans stipules, munie </a:t>
            </a:r>
          </a:p>
          <a:p>
            <a:r>
              <a:rPr lang="fr-FR" dirty="0"/>
              <a:t>d’une gaine et souvent très découpées :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CFA00B79-069F-CD42-BCB1-8960D1260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256" y="-1"/>
            <a:ext cx="2128963" cy="2836843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06EA1A9-8AE7-CD4B-8B26-32E79A576627}"/>
              </a:ext>
            </a:extLst>
          </p:cNvPr>
          <p:cNvSpPr txBox="1"/>
          <p:nvPr/>
        </p:nvSpPr>
        <p:spPr>
          <a:xfrm>
            <a:off x="2588964" y="1178805"/>
            <a:ext cx="2016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Apium</a:t>
            </a:r>
            <a:r>
              <a:rPr lang="fr-FR" sz="1600" i="1" dirty="0"/>
              <a:t> </a:t>
            </a:r>
            <a:r>
              <a:rPr lang="fr-FR" sz="1600" i="1" dirty="0" err="1"/>
              <a:t>nodiflorum</a:t>
            </a:r>
            <a:endParaRPr lang="fr-FR" sz="1600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5E36FA-2C1B-2E42-8305-082CB405EC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128" y="48308"/>
            <a:ext cx="2128963" cy="369800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DE44AAD-8464-284F-AB60-4F755D812E2F}"/>
              </a:ext>
            </a:extLst>
          </p:cNvPr>
          <p:cNvSpPr txBox="1"/>
          <p:nvPr/>
        </p:nvSpPr>
        <p:spPr>
          <a:xfrm>
            <a:off x="6973677" y="154236"/>
            <a:ext cx="313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est parfois</a:t>
            </a:r>
            <a:r>
              <a:rPr lang="fr-FR" b="1" dirty="0"/>
              <a:t> entière  </a:t>
            </a:r>
            <a:r>
              <a:rPr lang="fr-FR" dirty="0"/>
              <a:t>car réduite à sa gaine : elle devient alors un faux limbe à  nervure parallèles 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A500B64-F512-B043-8E40-AA3B78CB9C2A}"/>
              </a:ext>
            </a:extLst>
          </p:cNvPr>
          <p:cNvSpPr txBox="1"/>
          <p:nvPr/>
        </p:nvSpPr>
        <p:spPr>
          <a:xfrm>
            <a:off x="7711807" y="1605074"/>
            <a:ext cx="2437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Bupleurum</a:t>
            </a:r>
            <a:r>
              <a:rPr lang="fr-FR" sz="1600" dirty="0"/>
              <a:t> </a:t>
            </a:r>
            <a:r>
              <a:rPr lang="fr-FR" sz="1600" dirty="0" err="1"/>
              <a:t>préaltum</a:t>
            </a:r>
            <a:endParaRPr lang="fr-FR" sz="16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BA14739-2D93-7143-8380-01F145090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528" y="1848022"/>
            <a:ext cx="1302729" cy="283684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69A32F8-E0BB-5C41-8158-92C0417BF4FD}"/>
              </a:ext>
            </a:extLst>
          </p:cNvPr>
          <p:cNvSpPr txBox="1"/>
          <p:nvPr/>
        </p:nvSpPr>
        <p:spPr>
          <a:xfrm>
            <a:off x="385590" y="1943628"/>
            <a:ext cx="306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plus souvent, elle est divisée en segments (ou lobes) qui s’étagent symétriquement de part et d’autre du rachis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A33348A-0473-F341-8FB4-06485C524BEE}"/>
              </a:ext>
            </a:extLst>
          </p:cNvPr>
          <p:cNvSpPr txBox="1"/>
          <p:nvPr/>
        </p:nvSpPr>
        <p:spPr>
          <a:xfrm>
            <a:off x="1277957" y="3260993"/>
            <a:ext cx="206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Anthriscus</a:t>
            </a:r>
            <a:r>
              <a:rPr lang="fr-FR" sz="1600" i="1" dirty="0"/>
              <a:t> </a:t>
            </a:r>
            <a:r>
              <a:rPr lang="fr-FR" sz="1600" i="1" dirty="0" err="1"/>
              <a:t>sylvestris</a:t>
            </a:r>
            <a:endParaRPr lang="fr-FR" sz="1600" i="1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3E36D5F-D7D0-F54D-AA40-158434D367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166" y="3112264"/>
            <a:ext cx="2505898" cy="3745736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D5C20DD1-8436-B341-B0B9-DA0B85891223}"/>
              </a:ext>
            </a:extLst>
          </p:cNvPr>
          <p:cNvSpPr txBox="1"/>
          <p:nvPr/>
        </p:nvSpPr>
        <p:spPr>
          <a:xfrm>
            <a:off x="3038123" y="4692362"/>
            <a:ext cx="417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Parfois, à chaque division, la feuille se divise en 3 unités  de taille subégale :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5EEAF20-97C9-4D4D-974E-75A9D7D0F487}"/>
              </a:ext>
            </a:extLst>
          </p:cNvPr>
          <p:cNvSpPr txBox="1"/>
          <p:nvPr/>
        </p:nvSpPr>
        <p:spPr>
          <a:xfrm>
            <a:off x="3723701" y="5679195"/>
            <a:ext cx="324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Chaerophyllum</a:t>
            </a:r>
            <a:r>
              <a:rPr lang="fr-FR" sz="1600" i="1" dirty="0"/>
              <a:t> </a:t>
            </a:r>
            <a:r>
              <a:rPr lang="fr-FR" sz="1600" i="1" dirty="0" err="1"/>
              <a:t>villarsii</a:t>
            </a:r>
            <a:endParaRPr lang="fr-FR" sz="1600" i="1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7437401-2FA8-9849-B6E9-150A31AEB1DC}"/>
              </a:ext>
            </a:extLst>
          </p:cNvPr>
          <p:cNvSpPr txBox="1"/>
          <p:nvPr/>
        </p:nvSpPr>
        <p:spPr>
          <a:xfrm>
            <a:off x="693066" y="6233270"/>
            <a:ext cx="1984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: D. Roubaudi)</a:t>
            </a:r>
          </a:p>
        </p:txBody>
      </p:sp>
    </p:spTree>
    <p:extLst>
      <p:ext uri="{BB962C8B-B14F-4D97-AF65-F5344CB8AC3E}">
        <p14:creationId xmlns:p14="http://schemas.microsoft.com/office/powerpoint/2010/main" val="40751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3080</Words>
  <Application>Microsoft Office PowerPoint</Application>
  <PresentationFormat>Grand écran</PresentationFormat>
  <Paragraphs>405</Paragraphs>
  <Slides>49</Slides>
  <Notes>17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La famille des Apiacées dans la classification :</vt:lpstr>
      <vt:lpstr>L’appareil végétatif des Apiacées :</vt:lpstr>
      <vt:lpstr>Dans cette famille on rencontre des plantes épineuses :</vt:lpstr>
      <vt:lpstr>Présentation PowerPoint</vt:lpstr>
      <vt:lpstr>Certaines Apiacées vivent en montagne :</vt:lpstr>
      <vt:lpstr>Présentation PowerPoint</vt:lpstr>
      <vt:lpstr>La feuille des Apiacées :</vt:lpstr>
      <vt:lpstr>Présentation PowerPoint</vt:lpstr>
      <vt:lpstr>Et la gaine ?</vt:lpstr>
      <vt:lpstr>L’appareil végétatif souterrain est bien développé :</vt:lpstr>
      <vt:lpstr>Présentation PowerPoint</vt:lpstr>
      <vt:lpstr>Les odeurs des Apiacées</vt:lpstr>
      <vt:lpstr>Présentation PowerPoint</vt:lpstr>
      <vt:lpstr>L’inflorescence des Apiacées : </vt:lpstr>
      <vt:lpstr>Origine de l’ombelle :</vt:lpstr>
      <vt:lpstr>Présentation PowerPoint</vt:lpstr>
      <vt:lpstr>Involucre et volucelle : </vt:lpstr>
      <vt:lpstr>Présentation PowerPoint</vt:lpstr>
      <vt:lpstr>Présentation PowerPoint</vt:lpstr>
      <vt:lpstr>La fleur des Apiacées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fruit des Apiacées :</vt:lpstr>
      <vt:lpstr>Présentation PowerPoint</vt:lpstr>
      <vt:lpstr>Présentation PowerPoint</vt:lpstr>
      <vt:lpstr>Les grandes variations du fruit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Apiacées dans notre vie de tous les jours :</vt:lpstr>
      <vt:lpstr>Présentation PowerPoint</vt:lpstr>
      <vt:lpstr>Fin de cet atelier en regardant cette belle plante d’ornement vendue en jardinerie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roubaudi</dc:creator>
  <cp:lastModifiedBy>jeanlucmacqueron@outlouk.fr</cp:lastModifiedBy>
  <cp:revision>202</cp:revision>
  <dcterms:created xsi:type="dcterms:W3CDTF">2023-06-24T15:18:02Z</dcterms:created>
  <dcterms:modified xsi:type="dcterms:W3CDTF">2024-01-26T09:14:26Z</dcterms:modified>
</cp:coreProperties>
</file>