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300" r:id="rId9"/>
    <p:sldId id="264" r:id="rId10"/>
    <p:sldId id="301" r:id="rId11"/>
    <p:sldId id="265" r:id="rId12"/>
    <p:sldId id="266" r:id="rId13"/>
    <p:sldId id="267" r:id="rId14"/>
    <p:sldId id="261" r:id="rId15"/>
    <p:sldId id="268" r:id="rId16"/>
    <p:sldId id="269" r:id="rId17"/>
    <p:sldId id="271" r:id="rId18"/>
    <p:sldId id="272" r:id="rId19"/>
    <p:sldId id="270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7" r:id="rId33"/>
    <p:sldId id="285" r:id="rId34"/>
    <p:sldId id="286" r:id="rId35"/>
    <p:sldId id="303" r:id="rId36"/>
    <p:sldId id="288" r:id="rId37"/>
    <p:sldId id="290" r:id="rId38"/>
    <p:sldId id="291" r:id="rId39"/>
    <p:sldId id="292" r:id="rId40"/>
    <p:sldId id="293" r:id="rId41"/>
    <p:sldId id="296" r:id="rId42"/>
    <p:sldId id="294" r:id="rId43"/>
    <p:sldId id="295" r:id="rId44"/>
    <p:sldId id="297" r:id="rId45"/>
    <p:sldId id="298" r:id="rId46"/>
    <p:sldId id="299" r:id="rId47"/>
    <p:sldId id="302" r:id="rId4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12"/>
    <p:restoredTop sz="86364"/>
  </p:normalViewPr>
  <p:slideViewPr>
    <p:cSldViewPr snapToGrid="0">
      <p:cViewPr varScale="1">
        <p:scale>
          <a:sx n="59" d="100"/>
          <a:sy n="59" d="100"/>
        </p:scale>
        <p:origin x="268" y="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A7D8B-ED79-0E45-84DC-E5352F4A4040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F29C7-1E47-FA42-897F-BE5DA09F14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29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/>
              <a:t>Du nom de genre </a:t>
            </a:r>
            <a:r>
              <a:rPr lang="fr-FR" sz="1600" dirty="0" err="1"/>
              <a:t>Lamium</a:t>
            </a:r>
            <a:endParaRPr lang="fr-FR" sz="1600" dirty="0"/>
          </a:p>
          <a:p>
            <a:r>
              <a:rPr lang="fr-FR" sz="1600" dirty="0"/>
              <a:t>Ici champ de Lavande cultivée – fleurs mauves très odorantes – largement utilisées dans toutes les branches de la parfumerie </a:t>
            </a:r>
          </a:p>
          <a:p>
            <a:r>
              <a:rPr lang="fr-FR" sz="1600" dirty="0"/>
              <a:t>En particulier le lavandin (</a:t>
            </a:r>
            <a:r>
              <a:rPr lang="fr-FR" sz="1600" dirty="0" err="1"/>
              <a:t>Lavandula</a:t>
            </a:r>
            <a:r>
              <a:rPr lang="fr-FR" sz="1600" dirty="0"/>
              <a:t> x </a:t>
            </a:r>
            <a:r>
              <a:rPr lang="fr-FR" sz="1600" dirty="0" err="1"/>
              <a:t>intermedia</a:t>
            </a:r>
            <a:r>
              <a:rPr lang="fr-FR" sz="1600" dirty="0"/>
              <a:t>) qui pousse sur les sols calcaires et secs</a:t>
            </a:r>
          </a:p>
          <a:p>
            <a:r>
              <a:rPr lang="fr-FR" sz="1600" dirty="0" err="1"/>
              <a:t>Lavandula</a:t>
            </a:r>
            <a:r>
              <a:rPr lang="fr-FR" sz="1600" dirty="0"/>
              <a:t> </a:t>
            </a:r>
            <a:r>
              <a:rPr lang="fr-FR" sz="1600" dirty="0" err="1"/>
              <a:t>stoechas</a:t>
            </a:r>
            <a:r>
              <a:rPr lang="fr-FR" sz="1600" dirty="0"/>
              <a:t> préfère les sols siliceux  -plante très mellifère -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32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/>
              <a:t>Nombre de nervures (5,10,15) utilisé dans la systématique des espèces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935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Ajuga : les 2 dents de la lèvre supérieure sont à peine marquées ( on les dit avortées)</a:t>
            </a:r>
          </a:p>
          <a:p>
            <a:r>
              <a:rPr lang="fr-FR" dirty="0" err="1"/>
              <a:t>Teucrium</a:t>
            </a:r>
            <a:r>
              <a:rPr lang="fr-FR" dirty="0"/>
              <a:t>  : les 2 dents de la lèvre supérieure ont rejoint la lèvre inférieure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563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/>
              <a:t> Didyname se dit des étamines au nombre de 4 dont 2 sont+ grandes que les autres</a:t>
            </a:r>
          </a:p>
          <a:p>
            <a:r>
              <a:rPr lang="fr-FR" sz="1600" dirty="0"/>
              <a:t>Ce sont ls 2 étamines </a:t>
            </a:r>
            <a:r>
              <a:rPr lang="fr-FR" sz="1600" dirty="0" err="1"/>
              <a:t>latéro</a:t>
            </a:r>
            <a:r>
              <a:rPr lang="fr-FR" sz="1600" dirty="0"/>
              <a:t>-ventrales qui sont les+ grandes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616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/>
              <a:t>Style</a:t>
            </a:r>
            <a:r>
              <a:rPr lang="fr-FR" sz="1600" b="1" dirty="0"/>
              <a:t> gynobasique </a:t>
            </a:r>
            <a:r>
              <a:rPr lang="fr-FR" sz="1600" dirty="0"/>
              <a:t>= qui prend naissance à la base des carpelles et non à leur sommet</a:t>
            </a:r>
          </a:p>
          <a:p>
            <a:r>
              <a:rPr lang="fr-FR" sz="1600" dirty="0"/>
              <a:t>Rarement, le style est terminal chez les Lamiacées tropicales</a:t>
            </a:r>
          </a:p>
          <a:p>
            <a:r>
              <a:rPr lang="fr-FR" sz="1600" dirty="0"/>
              <a:t>Position subterminale chez Ajuga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48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 err="1"/>
              <a:t>Micromeria</a:t>
            </a:r>
            <a:r>
              <a:rPr lang="fr-FR" sz="1600" dirty="0"/>
              <a:t>, Phlomis, </a:t>
            </a:r>
            <a:r>
              <a:rPr lang="fr-FR" sz="1600" dirty="0" err="1"/>
              <a:t>Rosmarinus</a:t>
            </a:r>
            <a:r>
              <a:rPr lang="fr-FR" sz="1600" dirty="0"/>
              <a:t>, </a:t>
            </a:r>
            <a:r>
              <a:rPr lang="fr-FR" sz="1600" dirty="0" err="1"/>
              <a:t>Sideritis</a:t>
            </a:r>
            <a:r>
              <a:rPr lang="fr-FR" sz="1600" dirty="0"/>
              <a:t>, et Thymus sont des genres caractéristiques du maquis et de la garrigue</a:t>
            </a:r>
          </a:p>
          <a:p>
            <a:r>
              <a:rPr lang="fr-FR" sz="1600" dirty="0"/>
              <a:t>De nombreux genres sont cultivés en région tempérée</a:t>
            </a:r>
          </a:p>
          <a:p>
            <a:r>
              <a:rPr lang="fr-FR" sz="1600" dirty="0"/>
              <a:t>   -</a:t>
            </a:r>
            <a:r>
              <a:rPr lang="fr-FR" sz="1600" dirty="0" err="1"/>
              <a:t>Mentha</a:t>
            </a:r>
            <a:r>
              <a:rPr lang="fr-FR" sz="1600" dirty="0"/>
              <a:t>, Thymus, Salvia.   Parfum</a:t>
            </a:r>
          </a:p>
          <a:p>
            <a:r>
              <a:rPr lang="fr-FR" sz="1600" dirty="0"/>
              <a:t>  - Nepeta : herbe aux chat –le chat ne la mange pas, il la sent et se roule dedans et s’approprie son odeur</a:t>
            </a:r>
          </a:p>
          <a:p>
            <a:r>
              <a:rPr lang="fr-FR" sz="1600" dirty="0"/>
              <a:t>   - Phlomis : horticole dans les pelouses urbaines etc…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967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Genre </a:t>
            </a:r>
            <a:r>
              <a:rPr lang="fr-FR" dirty="0" err="1"/>
              <a:t>eurytropical</a:t>
            </a:r>
            <a:r>
              <a:rPr lang="fr-FR" dirty="0"/>
              <a:t>                   -aime les endroits humides</a:t>
            </a:r>
          </a:p>
          <a:p>
            <a:r>
              <a:rPr lang="fr-FR" dirty="0"/>
              <a:t>Pétiole allongé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82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lobe inférieur est plus grand que les autres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12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pennatifide : découpures atteignant le milieu du limbe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195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44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/>
              <a:t>Thym, Lavande, Romarin sont caractéristiques des garrigues</a:t>
            </a:r>
          </a:p>
          <a:p>
            <a:r>
              <a:rPr lang="fr-FR" sz="1600" dirty="0"/>
              <a:t>à 1500m : Ajuga, Galeopsis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466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634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463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Lobe médian en forme de cœur renversé</a:t>
            </a:r>
          </a:p>
          <a:p>
            <a:r>
              <a:rPr lang="fr-FR" dirty="0"/>
              <a:t>Marcescente: se </a:t>
            </a:r>
            <a:r>
              <a:rPr lang="fr-FR" dirty="0" err="1"/>
              <a:t>désséchant</a:t>
            </a:r>
            <a:r>
              <a:rPr lang="fr-FR" dirty="0"/>
              <a:t> et se flétrissant sur pied, sans tomber-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543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G. petit chêne = </a:t>
            </a:r>
            <a:r>
              <a:rPr lang="fr-FR" dirty="0" err="1"/>
              <a:t>T</a:t>
            </a:r>
            <a:r>
              <a:rPr lang="fr-FR" dirty="0"/>
              <a:t>. </a:t>
            </a:r>
            <a:r>
              <a:rPr lang="fr-FR" dirty="0" err="1"/>
              <a:t>chamaedris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389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T</a:t>
            </a:r>
            <a:r>
              <a:rPr lang="fr-FR" dirty="0"/>
              <a:t>. scordium plante des endroits humides, marécageux – calice velu un peu bossu à la base</a:t>
            </a:r>
          </a:p>
          <a:p>
            <a:r>
              <a:rPr lang="fr-FR" dirty="0" err="1"/>
              <a:t>T</a:t>
            </a:r>
            <a:r>
              <a:rPr lang="fr-FR" dirty="0"/>
              <a:t>. lucidum : calice sans poils , pourpré, un peu bossu</a:t>
            </a:r>
          </a:p>
          <a:p>
            <a:r>
              <a:rPr lang="fr-FR" dirty="0" err="1"/>
              <a:t>T</a:t>
            </a:r>
            <a:r>
              <a:rPr lang="fr-FR" dirty="0"/>
              <a:t>. </a:t>
            </a:r>
            <a:r>
              <a:rPr lang="fr-FR" dirty="0" err="1"/>
              <a:t>montanum</a:t>
            </a:r>
            <a:r>
              <a:rPr lang="fr-FR" dirty="0"/>
              <a:t> : fleur jaunâtre – calice sans poils – non. bossu-</a:t>
            </a:r>
          </a:p>
          <a:p>
            <a:r>
              <a:rPr lang="fr-FR" dirty="0"/>
              <a:t>Calice gibbeux : </a:t>
            </a:r>
            <a:r>
              <a:rPr lang="fr-FR" dirty="0" err="1"/>
              <a:t>T</a:t>
            </a:r>
            <a:r>
              <a:rPr lang="fr-FR" dirty="0"/>
              <a:t> botrys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963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860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Plante que nous avons rencontré plus tard à Minorque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0874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126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Xérique : se dit d’un milieu </a:t>
            </a:r>
            <a:r>
              <a:rPr lang="fr-FR" dirty="0" err="1"/>
              <a:t>natureil</a:t>
            </a:r>
            <a:r>
              <a:rPr lang="fr-FR" dirty="0"/>
              <a:t> aride caractérisé par des conditions de sécheresse persistantes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2048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lui attribué dès l’antiquité des vertus médicinales  quasi miraculeuses</a:t>
            </a:r>
          </a:p>
          <a:p>
            <a:r>
              <a:rPr lang="fr-FR" dirty="0"/>
              <a:t>S. </a:t>
            </a:r>
            <a:r>
              <a:rPr lang="fr-FR" dirty="0" err="1"/>
              <a:t>fruticosa</a:t>
            </a:r>
            <a:r>
              <a:rPr lang="fr-FR" dirty="0"/>
              <a:t> : photos faites à Rhodes où ,la plante était très abondante – abondante aussi en Grèce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400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/>
              <a:t>Ce sont des </a:t>
            </a:r>
            <a:r>
              <a:rPr lang="fr-FR" sz="1600" dirty="0" err="1"/>
              <a:t>Eucotylédones</a:t>
            </a:r>
            <a:r>
              <a:rPr lang="fr-FR" sz="1600" dirty="0"/>
              <a:t> c;.</a:t>
            </a:r>
            <a:r>
              <a:rPr lang="fr-FR" sz="1600" dirty="0" err="1"/>
              <a:t>a;d</a:t>
            </a:r>
            <a:r>
              <a:rPr lang="fr-FR" sz="1600" dirty="0"/>
              <a:t>. des plantes à fleurs pourvues de 2 cotylédons et d’un pollen à 3 apertures</a:t>
            </a:r>
          </a:p>
          <a:p>
            <a:r>
              <a:rPr lang="fr-FR" sz="1600" dirty="0" err="1"/>
              <a:t>PollEn</a:t>
            </a:r>
            <a:r>
              <a:rPr lang="fr-FR" sz="1600" dirty="0"/>
              <a:t> </a:t>
            </a:r>
            <a:r>
              <a:rPr lang="fr-FR" sz="1600" dirty="0" err="1"/>
              <a:t>monoaperturé</a:t>
            </a:r>
            <a:r>
              <a:rPr lang="fr-FR" sz="1600" dirty="0"/>
              <a:t> : </a:t>
            </a:r>
            <a:r>
              <a:rPr lang="fr-FR" sz="1600" dirty="0" err="1"/>
              <a:t>Monoctylédones</a:t>
            </a:r>
            <a:r>
              <a:rPr lang="fr-FR" sz="1600" dirty="0"/>
              <a:t> , Gymnospermes et </a:t>
            </a:r>
            <a:r>
              <a:rPr lang="fr-FR" sz="1600" dirty="0" err="1"/>
              <a:t>Paleodycots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3574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Pennatipartite : échancrures atteignant  le milieu du limbe</a:t>
            </a:r>
          </a:p>
          <a:p>
            <a:r>
              <a:rPr lang="fr-FR" dirty="0"/>
              <a:t>Pennatilobée :  échancrures n’atteignant pas le milieu du limbe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1938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534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Officinalis</a:t>
            </a:r>
            <a:r>
              <a:rPr lang="fr-FR" dirty="0"/>
              <a:t> car il a fait partie des plantes de base des officines des apothicaires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6529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 est toxique pour ses voisins végétaux dont la germination des graines est inhibée par les secrétions de ses racines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8683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051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/>
              <a:t>Elle fait partie de l’ordre des </a:t>
            </a:r>
            <a:r>
              <a:rPr lang="fr-FR" sz="1600" dirty="0" err="1"/>
              <a:t>Lamiales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070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 err="1"/>
              <a:t>Lavandula</a:t>
            </a:r>
            <a:r>
              <a:rPr lang="fr-FR" sz="1600" dirty="0"/>
              <a:t> </a:t>
            </a:r>
            <a:r>
              <a:rPr lang="fr-FR" sz="1600" dirty="0" err="1"/>
              <a:t>stoecha</a:t>
            </a:r>
            <a:endParaRPr lang="fr-FR" sz="1600" dirty="0"/>
          </a:p>
          <a:p>
            <a:r>
              <a:rPr lang="fr-FR" sz="1600" dirty="0" err="1"/>
              <a:t>Mentha</a:t>
            </a:r>
            <a:r>
              <a:rPr lang="fr-FR" sz="1600" dirty="0"/>
              <a:t> </a:t>
            </a:r>
            <a:r>
              <a:rPr lang="fr-FR" sz="1600" dirty="0" err="1"/>
              <a:t>longifolia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835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/>
              <a:t>Famille très homogène, facile à reconnaitre –</a:t>
            </a:r>
          </a:p>
          <a:p>
            <a:r>
              <a:rPr lang="fr-FR" sz="1600" dirty="0"/>
              <a:t> ce sont généralement es plantes de milieux ouverts</a:t>
            </a:r>
          </a:p>
          <a:p>
            <a:endParaRPr lang="fr-FR" sz="1600" dirty="0"/>
          </a:p>
          <a:p>
            <a:r>
              <a:rPr lang="fr-FR" sz="1600" dirty="0"/>
              <a:t>Tige quadrangulaire : </a:t>
            </a:r>
            <a:r>
              <a:rPr lang="fr-FR" sz="1600" dirty="0" err="1"/>
              <a:t>Lamium</a:t>
            </a:r>
            <a:r>
              <a:rPr lang="fr-FR" sz="1600" dirty="0"/>
              <a:t> </a:t>
            </a:r>
            <a:r>
              <a:rPr lang="fr-FR" sz="1600" dirty="0" err="1"/>
              <a:t>galeobdolon</a:t>
            </a:r>
            <a:endParaRPr lang="fr-FR" sz="1600" dirty="0"/>
          </a:p>
          <a:p>
            <a:r>
              <a:rPr lang="fr-FR" sz="1600" dirty="0"/>
              <a:t>Faisceaux de collenchyme placés aux 4 angles-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53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/>
              <a:t>Feuille amplexicaule</a:t>
            </a:r>
          </a:p>
          <a:p>
            <a:r>
              <a:rPr lang="fr-FR" sz="1600" dirty="0"/>
              <a:t>Tige renflée aux nœuds</a:t>
            </a:r>
          </a:p>
          <a:p>
            <a:r>
              <a:rPr lang="fr-FR" sz="1600" dirty="0"/>
              <a:t>Limbe roulé dessous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653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/>
              <a:t>Ici les faux verticilles se rapprochent, les feuilles axillantes se réduisent à l’état d’écailles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442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</a:t>
            </a:r>
            <a:r>
              <a:rPr lang="fr-FR" baseline="30000" dirty="0"/>
              <a:t>e</a:t>
            </a:r>
            <a:r>
              <a:rPr lang="fr-FR" dirty="0"/>
              <a:t> étamine avortée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BF29C7-1E47-FA42-897F-BE5DA09F14E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56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87CE3B-AE8D-8025-2A0D-78743F3D6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5A82369-A6F5-029E-27FA-040CE32C3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B81FF7-3270-574B-1BD6-76F56C20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7700-7AE2-A642-B5CE-C733FA851196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53208A-3896-9AAF-D88F-C313C95C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FDFD3B-D533-6B82-7D25-3BDD595C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E9AF-6CD8-8844-9362-7A5129761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45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F76E2D-0991-437F-CC02-4477EC2C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9761AA-692F-CE77-6238-84BEC521F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4B85A7-F6D2-1C95-6658-1C6E3F341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7700-7AE2-A642-B5CE-C733FA851196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48766E-BBB3-BF21-CC17-4DF1B744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9F9AA4-A3AD-D32E-BDE4-E8E5EF10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E9AF-6CD8-8844-9362-7A5129761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54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F04C81B-BE8E-A110-2D82-FE487E59C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759809-DDD7-B8E3-8103-DEFEFAF21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706AA2-FB15-E58C-908C-A44C46E5E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7700-7AE2-A642-B5CE-C733FA851196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2E5F7C-F3D3-9A0C-0983-DBF8AE2D7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43EDF5-A273-FB40-CD6E-073010DD5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E9AF-6CD8-8844-9362-7A5129761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76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6F93EA-FD1A-A77D-BA70-801E7937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0A15D6-6CAF-164B-4174-F29A50E2A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524DED-B8A4-1BBB-6854-794FD4C1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7700-7AE2-A642-B5CE-C733FA851196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F5CC1F-F1D3-3427-39B7-CBAFE1BE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B37144-F2B4-E655-20E8-B4836FC66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E9AF-6CD8-8844-9362-7A5129761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03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93414A-6310-FD18-E4DF-1E179C9C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6857F0-ABDF-E26D-B22F-06122B340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515374-9A3B-9726-64A3-92E839568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7700-7AE2-A642-B5CE-C733FA851196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EE86D8-CFFE-30D2-4347-5899CFC32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AB26AE-D45A-931A-2BD7-74B5629D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E9AF-6CD8-8844-9362-7A5129761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35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C4584C-D326-C86A-B38D-F40C1594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E025F0-2A28-71A9-BA09-B0EC70073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F0E761-6846-32ED-E43F-AAF81C5A8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65623A-8DF2-C3E8-CE1C-CC84CC6E2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7700-7AE2-A642-B5CE-C733FA851196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C53D7E-457D-1E4E-6939-F84438CF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A0411C-59D5-FDBE-55C3-7A93DBCE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E9AF-6CD8-8844-9362-7A5129761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74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058EF6-C6B1-F756-1610-5ACFA19C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0FEC8A-8306-97AA-21BB-66FBEB47F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2BD633-3B45-8A21-A180-8DADDEE83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6C7068-3EBB-2058-51C0-4E832A281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C20FC3F-84B0-BACA-6F17-FBEC486DD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DE05095-6D2F-5A59-F268-CF1DC20D3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7700-7AE2-A642-B5CE-C733FA851196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B8A1CCA-D741-946F-F56E-4227801BD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8FF6666-32C8-65DC-40E8-7AA417E1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E9AF-6CD8-8844-9362-7A5129761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50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FCDB50-DA2C-E2B5-A803-B59352E19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90CC85-5CC7-1BFC-0355-685C5EA2D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7700-7AE2-A642-B5CE-C733FA851196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E1185F-9DE7-8B18-5A0D-A8EE4BB9D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03AA6C-DEF0-C823-CF51-0AB5493D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E9AF-6CD8-8844-9362-7A5129761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33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A10EF00-293E-EF06-8D1A-2C4737C5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7700-7AE2-A642-B5CE-C733FA851196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825D589-4DA0-5761-241C-5D641E3FF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0EC36D-289C-2523-1195-F159E209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E9AF-6CD8-8844-9362-7A5129761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61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9D68CF-D5EB-1195-BA7B-E57A68792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E896F0-85D2-9E4A-9DEF-ABE2FC055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A4AEF0-499A-F39C-8279-E6486C919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7EE941-5BC6-55A6-7217-6291DF3E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7700-7AE2-A642-B5CE-C733FA851196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F94E3A-9AD8-0233-0E84-F4991072A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8A7523-73CA-1F9A-AC1F-344A44BC9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E9AF-6CD8-8844-9362-7A5129761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75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EC753F-D35B-C213-9692-3C60DA8F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C20E4C6-40DC-2595-38E4-AD214A51B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AF97C5-70E6-4984-E1CF-8DBC499BC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5E301F-E48A-7644-61FE-996EE6B0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7700-7AE2-A642-B5CE-C733FA851196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1CA14B-C670-988D-B431-82A99358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B25D87-4F9C-65DE-AF35-7586AE8E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E9AF-6CD8-8844-9362-7A5129761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61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5E93E19-2AF8-E6B4-4F44-CF1222C1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635303-37DD-2A3D-1712-E59B02A9B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670679-955B-2794-B432-990D61A72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7700-7AE2-A642-B5CE-C733FA851196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EE2146-0C07-E0B1-6111-851F75446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F1B0CA-81A8-D940-F2A8-CA10C979A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E9AF-6CD8-8844-9362-7A51297611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21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jpeg"/><Relationship Id="rId4" Type="http://schemas.openxmlformats.org/officeDocument/2006/relationships/image" Target="../media/image12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jpeg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ECEC47-C979-9728-4849-195B0642F7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F0D8A4-0BF4-231E-EEB6-98AE0BD3A5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06560D5-96BC-19BF-F163-487AF684B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695"/>
          <a:stretch/>
        </p:blipFill>
        <p:spPr>
          <a:xfrm>
            <a:off x="0" y="0"/>
            <a:ext cx="12032166" cy="711439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20815C1-4222-59B3-DC73-23CB960EEF82}"/>
              </a:ext>
            </a:extLst>
          </p:cNvPr>
          <p:cNvSpPr txBox="1"/>
          <p:nvPr/>
        </p:nvSpPr>
        <p:spPr>
          <a:xfrm>
            <a:off x="5374888" y="379141"/>
            <a:ext cx="40813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dirty="0"/>
              <a:t>Famille des Lamiacées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8CF4790-731B-ED3C-1005-48B183735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758" y="4955389"/>
            <a:ext cx="2159000" cy="2159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A558BE8-4974-DD1B-72A4-6619CFB2824B}"/>
              </a:ext>
            </a:extLst>
          </p:cNvPr>
          <p:cNvSpPr txBox="1"/>
          <p:nvPr/>
        </p:nvSpPr>
        <p:spPr>
          <a:xfrm>
            <a:off x="9456234" y="6034889"/>
            <a:ext cx="19960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Liliane Roubaudi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4E42946-B824-D712-AF86-41C6EBBFE722}"/>
              </a:ext>
            </a:extLst>
          </p:cNvPr>
          <p:cNvSpPr txBox="1"/>
          <p:nvPr/>
        </p:nvSpPr>
        <p:spPr>
          <a:xfrm>
            <a:off x="8898672" y="4955389"/>
            <a:ext cx="31334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Atelier du 26 Septembre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FC9CCA3-266F-7C75-69B4-3746D45FE256}"/>
              </a:ext>
            </a:extLst>
          </p:cNvPr>
          <p:cNvSpPr txBox="1"/>
          <p:nvPr/>
        </p:nvSpPr>
        <p:spPr>
          <a:xfrm>
            <a:off x="3259394" y="6034889"/>
            <a:ext cx="25567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/>
              <a:t>Photos : Didier Roubaudi</a:t>
            </a:r>
          </a:p>
          <a:p>
            <a:r>
              <a:rPr lang="fr-FR" sz="1400" dirty="0"/>
              <a:t>	Camille Granger</a:t>
            </a:r>
          </a:p>
        </p:txBody>
      </p:sp>
    </p:spTree>
    <p:extLst>
      <p:ext uri="{BB962C8B-B14F-4D97-AF65-F5344CB8AC3E}">
        <p14:creationId xmlns:p14="http://schemas.microsoft.com/office/powerpoint/2010/main" val="1167878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1294E-AFE8-42CC-2E16-0C18E04B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7660D01-1BF7-D18D-F421-D3583257B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19600" cy="5268164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583A2D2-D234-D8A4-5D73-7AE9C06D1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0"/>
            <a:ext cx="7772400" cy="58293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ECCFDDE-79D9-52C3-181C-AA09C36C82BF}"/>
              </a:ext>
            </a:extLst>
          </p:cNvPr>
          <p:cNvSpPr txBox="1"/>
          <p:nvPr/>
        </p:nvSpPr>
        <p:spPr>
          <a:xfrm>
            <a:off x="6784258" y="6209071"/>
            <a:ext cx="404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Stachys </a:t>
            </a:r>
            <a:r>
              <a:rPr lang="fr-FR" sz="1400" i="1" dirty="0" err="1"/>
              <a:t>germanica</a:t>
            </a:r>
            <a:endParaRPr lang="fr-FR" sz="1400" i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2F46BAB-C0E7-45B0-09EF-22877E8517C5}"/>
              </a:ext>
            </a:extLst>
          </p:cNvPr>
          <p:cNvSpPr txBox="1"/>
          <p:nvPr/>
        </p:nvSpPr>
        <p:spPr>
          <a:xfrm>
            <a:off x="457200" y="5678129"/>
            <a:ext cx="3465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/>
              <a:t>Prunella</a:t>
            </a:r>
            <a:r>
              <a:rPr lang="fr-FR" sz="1400" i="1" dirty="0"/>
              <a:t> </a:t>
            </a:r>
            <a:r>
              <a:rPr lang="fr-FR" sz="1400" i="1" dirty="0" err="1"/>
              <a:t>grandiflora</a:t>
            </a:r>
            <a:endParaRPr lang="fr-FR" sz="1400" i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EA9BF9B-D053-245E-A2C7-C934EF4FEE11}"/>
              </a:ext>
            </a:extLst>
          </p:cNvPr>
          <p:cNvSpPr txBox="1"/>
          <p:nvPr/>
        </p:nvSpPr>
        <p:spPr>
          <a:xfrm>
            <a:off x="457200" y="6209071"/>
            <a:ext cx="280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Faux capitule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9E552DF-B635-BF7F-EF22-5A35166318F6}"/>
              </a:ext>
            </a:extLst>
          </p:cNvPr>
          <p:cNvSpPr txBox="1"/>
          <p:nvPr/>
        </p:nvSpPr>
        <p:spPr>
          <a:xfrm>
            <a:off x="8804787" y="6123543"/>
            <a:ext cx="244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Faux épi</a:t>
            </a:r>
          </a:p>
        </p:txBody>
      </p:sp>
    </p:spTree>
    <p:extLst>
      <p:ext uri="{BB962C8B-B14F-4D97-AF65-F5344CB8AC3E}">
        <p14:creationId xmlns:p14="http://schemas.microsoft.com/office/powerpoint/2010/main" val="995410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BE89471-C710-A0BD-44B7-3DCBCCB78852}"/>
              </a:ext>
            </a:extLst>
          </p:cNvPr>
          <p:cNvSpPr txBox="1">
            <a:spLocks/>
          </p:cNvSpPr>
          <p:nvPr/>
        </p:nvSpPr>
        <p:spPr>
          <a:xfrm>
            <a:off x="201592" y="-2020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La fleur des Lamiacées 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13CACAB-DA38-5FF1-7052-F236AAD44B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54" y="623543"/>
            <a:ext cx="3645243" cy="369840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FEB9EDE-9E39-9D65-828D-C60033A708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490" y="850232"/>
            <a:ext cx="5080000" cy="390849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FFE8F9A-DED4-5A7A-A0B1-8BE8316D1FF7}"/>
              </a:ext>
            </a:extLst>
          </p:cNvPr>
          <p:cNvSpPr txBox="1"/>
          <p:nvPr/>
        </p:nvSpPr>
        <p:spPr>
          <a:xfrm>
            <a:off x="4315327" y="1585641"/>
            <a:ext cx="540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Formule florale : </a:t>
            </a:r>
            <a:r>
              <a:rPr lang="fr-FR" b="1" dirty="0"/>
              <a:t>5S+5P+4 E+2C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876E2E9-4244-B950-8CE9-2096331321FB}"/>
              </a:ext>
            </a:extLst>
          </p:cNvPr>
          <p:cNvSpPr txBox="1"/>
          <p:nvPr/>
        </p:nvSpPr>
        <p:spPr>
          <a:xfrm>
            <a:off x="0" y="5256622"/>
            <a:ext cx="10755166" cy="44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83D9457-6C23-3DD5-9529-F3BD1E1A9B5B}"/>
              </a:ext>
            </a:extLst>
          </p:cNvPr>
          <p:cNvSpPr txBox="1"/>
          <p:nvPr/>
        </p:nvSpPr>
        <p:spPr>
          <a:xfrm rot="10800000" flipH="1" flipV="1">
            <a:off x="401699" y="4445418"/>
            <a:ext cx="9636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2– La </a:t>
            </a:r>
            <a:r>
              <a:rPr lang="fr-FR"/>
              <a:t>corolle  </a:t>
            </a:r>
            <a:r>
              <a:rPr lang="fr-FR" dirty="0"/>
              <a:t>est typiquement</a:t>
            </a:r>
            <a:r>
              <a:rPr lang="fr-FR" b="1" dirty="0"/>
              <a:t> bilabiée </a:t>
            </a:r>
            <a:r>
              <a:rPr lang="fr-FR" dirty="0"/>
              <a:t>d’où le nom de Labiée donnée à cette famille par les premiers botanistes- </a:t>
            </a:r>
          </a:p>
          <a:p>
            <a:r>
              <a:rPr lang="fr-FR" dirty="0"/>
              <a:t>Une lèvre est formée des 2 pétales dorsaux, l’autre des 3 pétales ventraux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2FEA944C-A651-E234-E0ED-00DE92A84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4046" y="4057423"/>
            <a:ext cx="1627208" cy="2800577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089DAE3-84AF-131D-F50D-BDA8BF5DAB0D}"/>
              </a:ext>
            </a:extLst>
          </p:cNvPr>
          <p:cNvSpPr txBox="1"/>
          <p:nvPr/>
        </p:nvSpPr>
        <p:spPr>
          <a:xfrm>
            <a:off x="401699" y="5480846"/>
            <a:ext cx="955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– la lèvre supérieure à 2 lobes est souvent en forme de capuchon – la lèvre inférieure à 3 lobes constitue une plate-forme d’atterrissage pour les insectes en quête de nectar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66B9A18-7BA8-59AB-A96F-489EF3792082}"/>
              </a:ext>
            </a:extLst>
          </p:cNvPr>
          <p:cNvSpPr txBox="1"/>
          <p:nvPr/>
        </p:nvSpPr>
        <p:spPr>
          <a:xfrm>
            <a:off x="4861367" y="532435"/>
            <a:ext cx="5092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– les fleurs sont complètes, hermaphrodites</a:t>
            </a:r>
          </a:p>
          <a:p>
            <a:r>
              <a:rPr lang="fr-FR" dirty="0"/>
              <a:t>– elles évoluent  vers la zygomorphie</a:t>
            </a:r>
          </a:p>
        </p:txBody>
      </p:sp>
    </p:spTree>
    <p:extLst>
      <p:ext uri="{BB962C8B-B14F-4D97-AF65-F5344CB8AC3E}">
        <p14:creationId xmlns:p14="http://schemas.microsoft.com/office/powerpoint/2010/main" val="10586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64C309-A126-D1BD-74D4-AA06E5992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03" y="-356538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 dirty="0"/>
              <a:t>Le calice des Lamiacées :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131761B-8772-1939-60FA-DB5422E2F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1807" y="-212198"/>
            <a:ext cx="2974694" cy="3637775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5D9A881-1291-27FE-FC09-988B6CA67F3E}"/>
              </a:ext>
            </a:extLst>
          </p:cNvPr>
          <p:cNvSpPr txBox="1"/>
          <p:nvPr/>
        </p:nvSpPr>
        <p:spPr>
          <a:xfrm>
            <a:off x="381965" y="1080223"/>
            <a:ext cx="715652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Il est </a:t>
            </a:r>
            <a:r>
              <a:rPr lang="fr-FR" b="1" dirty="0"/>
              <a:t>gamosépale </a:t>
            </a:r>
            <a:r>
              <a:rPr lang="fr-FR" dirty="0"/>
              <a:t>et forme un tube qui peut être </a:t>
            </a:r>
          </a:p>
          <a:p>
            <a:r>
              <a:rPr lang="fr-FR" dirty="0"/>
              <a:t>- régulier (8 – </a:t>
            </a:r>
            <a:r>
              <a:rPr lang="fr-FR" i="1" dirty="0" err="1"/>
              <a:t>Lavandula</a:t>
            </a:r>
            <a:r>
              <a:rPr lang="fr-FR" i="1" dirty="0"/>
              <a:t>)</a:t>
            </a:r>
            <a:r>
              <a:rPr lang="fr-FR" dirty="0"/>
              <a:t>) </a:t>
            </a:r>
          </a:p>
          <a:p>
            <a:r>
              <a:rPr lang="fr-FR" dirty="0"/>
              <a:t>- ou </a:t>
            </a:r>
            <a:r>
              <a:rPr lang="fr-FR" dirty="0" err="1"/>
              <a:t>subrégulier</a:t>
            </a:r>
            <a:r>
              <a:rPr lang="fr-FR" dirty="0"/>
              <a:t>  avec des dents ( 10 </a:t>
            </a:r>
            <a:r>
              <a:rPr lang="fr-FR" i="1" dirty="0"/>
              <a:t>– </a:t>
            </a:r>
            <a:r>
              <a:rPr lang="fr-FR" i="1" dirty="0" err="1"/>
              <a:t>Mentha</a:t>
            </a:r>
            <a:r>
              <a:rPr lang="fr-FR" dirty="0"/>
              <a:t>)</a:t>
            </a:r>
          </a:p>
          <a:p>
            <a:r>
              <a:rPr lang="fr-FR" dirty="0"/>
              <a:t> - ou bilabié 3/2 ( 9 </a:t>
            </a:r>
            <a:r>
              <a:rPr lang="fr-FR" i="1" dirty="0"/>
              <a:t>– Thymus)</a:t>
            </a:r>
          </a:p>
          <a:p>
            <a:r>
              <a:rPr lang="fr-FR" i="1" dirty="0"/>
              <a:t>- </a:t>
            </a:r>
            <a:r>
              <a:rPr lang="fr-FR" dirty="0"/>
              <a:t>le tube peut être tordu  ( 12-</a:t>
            </a:r>
            <a:r>
              <a:rPr lang="fr-FR" i="1" dirty="0"/>
              <a:t>Calamintha  )</a:t>
            </a:r>
          </a:p>
          <a:p>
            <a:r>
              <a:rPr lang="fr-FR" i="1" dirty="0"/>
              <a:t>- </a:t>
            </a:r>
            <a:r>
              <a:rPr lang="fr-FR" dirty="0"/>
              <a:t>les lobes se terminent parfois par des dents aiguillonnées (13 –</a:t>
            </a:r>
            <a:r>
              <a:rPr lang="fr-FR" i="1" dirty="0"/>
              <a:t>Galeopsis)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8D38AFB-0850-6DF6-5C58-35581A0BFC1C}"/>
              </a:ext>
            </a:extLst>
          </p:cNvPr>
          <p:cNvSpPr txBox="1"/>
          <p:nvPr/>
        </p:nvSpPr>
        <p:spPr>
          <a:xfrm>
            <a:off x="10625559" y="3240911"/>
            <a:ext cx="41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0594631-CC0C-F4C2-071C-57F6EC93E0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4117" y="34332"/>
            <a:ext cx="1477486" cy="234740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4295390-E62A-ACAB-CAFE-79AB639A2691}"/>
              </a:ext>
            </a:extLst>
          </p:cNvPr>
          <p:cNvSpPr txBox="1"/>
          <p:nvPr/>
        </p:nvSpPr>
        <p:spPr>
          <a:xfrm>
            <a:off x="547868" y="2945747"/>
            <a:ext cx="6281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-Ce calice est pourvu de nervures saillantes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CCBCB0D-8CF5-8956-5ABF-8DDA2929D612}"/>
              </a:ext>
            </a:extLst>
          </p:cNvPr>
          <p:cNvSpPr txBox="1"/>
          <p:nvPr/>
        </p:nvSpPr>
        <p:spPr>
          <a:xfrm>
            <a:off x="573012" y="3377121"/>
            <a:ext cx="667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-Ce calice est </a:t>
            </a:r>
            <a:r>
              <a:rPr lang="fr-FR" b="1" dirty="0"/>
              <a:t>habituellement persistant </a:t>
            </a:r>
            <a:r>
              <a:rPr lang="fr-FR" dirty="0"/>
              <a:t>et forme autour du fruit un organe de protection et de dissémination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9C2DE2B-3AEC-6680-703F-3C8656FD28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5293" y="3619160"/>
            <a:ext cx="4392529" cy="353036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984895B-E17E-33B0-DE40-C29A46D0112C}"/>
              </a:ext>
            </a:extLst>
          </p:cNvPr>
          <p:cNvSpPr txBox="1"/>
          <p:nvPr/>
        </p:nvSpPr>
        <p:spPr>
          <a:xfrm>
            <a:off x="9379973" y="3961485"/>
            <a:ext cx="1453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chemeClr val="bg1"/>
                </a:solidFill>
              </a:rPr>
              <a:t>Galeopsis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F72B1A9-187E-2ED9-00CE-6054895E50E1}"/>
              </a:ext>
            </a:extLst>
          </p:cNvPr>
          <p:cNvSpPr txBox="1"/>
          <p:nvPr/>
        </p:nvSpPr>
        <p:spPr>
          <a:xfrm>
            <a:off x="0" y="5361522"/>
            <a:ext cx="186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err="1"/>
              <a:t>Lavandula</a:t>
            </a:r>
            <a:endParaRPr lang="fr-FR" sz="1600" b="1" i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C43036-06EB-1234-792E-DF631EE112D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529" y="4023452"/>
            <a:ext cx="2267030" cy="294231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40ECA3C-548B-81B3-711E-22CEA3F3C5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771963"/>
            <a:ext cx="2361364" cy="317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88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537C76C7-B0E2-E580-496A-4A88C9C1C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6704" y="3771965"/>
            <a:ext cx="3663263" cy="3022822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D99EAC3-F3D1-9469-9A5B-19EBA99DF238}"/>
              </a:ext>
            </a:extLst>
          </p:cNvPr>
          <p:cNvSpPr txBox="1"/>
          <p:nvPr/>
        </p:nvSpPr>
        <p:spPr>
          <a:xfrm>
            <a:off x="194931" y="68245"/>
            <a:ext cx="590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La corolle des Lamiacées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98C4A6C-B1B0-165E-44F2-23EB96212803}"/>
              </a:ext>
            </a:extLst>
          </p:cNvPr>
          <p:cNvSpPr txBox="1"/>
          <p:nvPr/>
        </p:nvSpPr>
        <p:spPr>
          <a:xfrm>
            <a:off x="523625" y="508448"/>
            <a:ext cx="723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– elle est toujours </a:t>
            </a:r>
            <a:r>
              <a:rPr lang="fr-FR" b="1" dirty="0"/>
              <a:t>gamopétale et le + souvent zygomorphe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430A5F8-1015-B957-0D81-656ADE76D66F}"/>
              </a:ext>
            </a:extLst>
          </p:cNvPr>
          <p:cNvSpPr txBox="1"/>
          <p:nvPr/>
        </p:nvSpPr>
        <p:spPr>
          <a:xfrm>
            <a:off x="510363" y="3020788"/>
            <a:ext cx="5858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 – elle est parfois unilabiée</a:t>
            </a:r>
          </a:p>
          <a:p>
            <a:r>
              <a:rPr lang="fr-FR" dirty="0"/>
              <a:t>                                               - unilabiée 0/3: </a:t>
            </a:r>
            <a:r>
              <a:rPr lang="fr-FR" i="1" dirty="0"/>
              <a:t>Ajuga</a:t>
            </a:r>
          </a:p>
          <a:p>
            <a:r>
              <a:rPr lang="fr-FR" i="1" dirty="0"/>
              <a:t>                                              </a:t>
            </a:r>
            <a:r>
              <a:rPr lang="fr-FR" dirty="0"/>
              <a:t>-  unilabiée </a:t>
            </a:r>
            <a:r>
              <a:rPr lang="fr-FR" i="1" dirty="0"/>
              <a:t>0/5 : </a:t>
            </a:r>
            <a:r>
              <a:rPr lang="fr-FR" i="1" dirty="0" err="1"/>
              <a:t>Teucrium</a:t>
            </a:r>
            <a:endParaRPr lang="fr-FR" i="1" dirty="0"/>
          </a:p>
          <a:p>
            <a:endParaRPr lang="fr-FR" i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3D3E8A7-6871-CC29-DCB8-93C166DF519B}"/>
              </a:ext>
            </a:extLst>
          </p:cNvPr>
          <p:cNvSpPr txBox="1"/>
          <p:nvPr/>
        </p:nvSpPr>
        <p:spPr>
          <a:xfrm>
            <a:off x="6301916" y="4065842"/>
            <a:ext cx="12744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i="1" dirty="0"/>
              <a:t>Ajuga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33C7B5F-AAAD-99F4-2EB3-9753E37F51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3298" y="4457700"/>
            <a:ext cx="3553406" cy="24003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239D7F1B-779D-0926-BB8C-6BE8EBF3119C}"/>
              </a:ext>
            </a:extLst>
          </p:cNvPr>
          <p:cNvSpPr txBox="1"/>
          <p:nvPr/>
        </p:nvSpPr>
        <p:spPr>
          <a:xfrm>
            <a:off x="2243116" y="4824581"/>
            <a:ext cx="15346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Teucrium</a:t>
            </a:r>
            <a:endParaRPr lang="fr-FR" sz="1600" i="1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AF8823B-C04D-0ED8-E658-9F969C268B36}"/>
              </a:ext>
            </a:extLst>
          </p:cNvPr>
          <p:cNvSpPr txBox="1"/>
          <p:nvPr/>
        </p:nvSpPr>
        <p:spPr>
          <a:xfrm>
            <a:off x="510363" y="1061220"/>
            <a:ext cx="6822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– elle comprend un tube + ou – long , droit ou incurvé, </a:t>
            </a:r>
          </a:p>
          <a:p>
            <a:r>
              <a:rPr lang="fr-FR" dirty="0"/>
              <a:t>souvent muni de poils</a:t>
            </a:r>
          </a:p>
          <a:p>
            <a:r>
              <a:rPr lang="fr-FR" dirty="0"/>
              <a:t>avec un limbe à 5 dents groupées en 2 lèvres </a:t>
            </a:r>
            <a:r>
              <a:rPr lang="fr-FR" sz="1600" i="1" dirty="0"/>
              <a:t>(</a:t>
            </a:r>
            <a:r>
              <a:rPr lang="fr-FR" sz="1600" i="1" dirty="0" err="1"/>
              <a:t>Lamium</a:t>
            </a:r>
            <a:r>
              <a:rPr lang="fr-FR" sz="1600" i="1" dirty="0"/>
              <a:t>)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3B5221A-D69B-1959-9849-3449B1F3A6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139" y="0"/>
            <a:ext cx="2629563" cy="1734393"/>
          </a:xfrm>
          <a:prstGeom prst="rect">
            <a:avLst/>
          </a:prstGeom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id="{4FDBCB86-B596-85F9-F97F-0C1DB1E56129}"/>
              </a:ext>
            </a:extLst>
          </p:cNvPr>
          <p:cNvGrpSpPr/>
          <p:nvPr/>
        </p:nvGrpSpPr>
        <p:grpSpPr>
          <a:xfrm>
            <a:off x="510363" y="101157"/>
            <a:ext cx="15367892" cy="3605036"/>
            <a:chOff x="510363" y="101157"/>
            <a:chExt cx="15367892" cy="3605036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813EE91-91FA-F859-429B-5E52B9785E52}"/>
                </a:ext>
              </a:extLst>
            </p:cNvPr>
            <p:cNvSpPr txBox="1"/>
            <p:nvPr/>
          </p:nvSpPr>
          <p:spPr>
            <a:xfrm>
              <a:off x="510363" y="2393503"/>
              <a:ext cx="668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3- parfois elle n’est pas bilabiée :ex : </a:t>
              </a:r>
              <a:r>
                <a:rPr lang="fr-FR" i="1" dirty="0" err="1"/>
                <a:t>Lycopus</a:t>
              </a:r>
              <a:r>
                <a:rPr lang="fr-FR" i="1" dirty="0"/>
                <a:t>, </a:t>
              </a:r>
              <a:r>
                <a:rPr lang="fr-FR" i="1" dirty="0" err="1"/>
                <a:t>Mentha</a:t>
              </a:r>
              <a:r>
                <a:rPr lang="fr-FR" i="1" dirty="0"/>
                <a:t>, </a:t>
              </a:r>
              <a:r>
                <a:rPr lang="fr-FR" i="1" dirty="0" err="1"/>
                <a:t>Lavandula</a:t>
              </a:r>
              <a:endParaRPr lang="fr-FR" i="1" dirty="0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FB32F148-0282-D24C-0B9C-F26D44817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77855" y="101157"/>
              <a:ext cx="3200400" cy="2400300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F999F3FD-53ED-633B-49D5-BA8898C197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5935"/>
            <a:stretch/>
          </p:blipFill>
          <p:spPr>
            <a:xfrm>
              <a:off x="5799369" y="1675451"/>
              <a:ext cx="4030431" cy="2030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507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80FF0D1-96EA-96A9-AB9E-0784454FF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309" y="0"/>
            <a:ext cx="2457691" cy="3057368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703C8EA-4A07-4266-7E95-5C0A543D2A06}"/>
              </a:ext>
            </a:extLst>
          </p:cNvPr>
          <p:cNvSpPr txBox="1"/>
          <p:nvPr/>
        </p:nvSpPr>
        <p:spPr>
          <a:xfrm>
            <a:off x="416690" y="365125"/>
            <a:ext cx="439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L’androcée des Lamiacées 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367D08D-83C0-8083-F4EF-C2310517D937}"/>
              </a:ext>
            </a:extLst>
          </p:cNvPr>
          <p:cNvSpPr txBox="1"/>
          <p:nvPr/>
        </p:nvSpPr>
        <p:spPr>
          <a:xfrm>
            <a:off x="9803757" y="2939970"/>
            <a:ext cx="12037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i="1" dirty="0"/>
              <a:t>Galeopsis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A528580-28AC-1EDD-D3D8-3F9F24493D9F}"/>
              </a:ext>
            </a:extLst>
          </p:cNvPr>
          <p:cNvSpPr txBox="1"/>
          <p:nvPr/>
        </p:nvSpPr>
        <p:spPr>
          <a:xfrm>
            <a:off x="108393" y="888345"/>
            <a:ext cx="8909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– La 5</a:t>
            </a:r>
            <a:r>
              <a:rPr lang="fr-FR" baseline="30000" dirty="0"/>
              <a:t>e</a:t>
            </a:r>
            <a:r>
              <a:rPr lang="fr-FR" dirty="0"/>
              <a:t> étamine de l’androcée est  pratiquement toujours avortée- Les</a:t>
            </a:r>
            <a:r>
              <a:rPr lang="fr-FR" b="1" dirty="0"/>
              <a:t> 4 </a:t>
            </a:r>
            <a:r>
              <a:rPr lang="fr-FR" dirty="0"/>
              <a:t>restantes sont insérées sur le tube de la corolle et rarement égales : il y en a 2 grandes et 2 petites. L’androcée est </a:t>
            </a:r>
            <a:r>
              <a:rPr lang="fr-FR" b="1" dirty="0"/>
              <a:t>didyname (</a:t>
            </a:r>
            <a:r>
              <a:rPr lang="fr-FR" i="1" dirty="0"/>
              <a:t>Galeopsis, </a:t>
            </a:r>
            <a:r>
              <a:rPr lang="fr-FR" i="1" dirty="0" err="1"/>
              <a:t>Hyssopus</a:t>
            </a:r>
            <a:r>
              <a:rPr lang="fr-FR" i="1" dirty="0"/>
              <a:t>)</a:t>
            </a:r>
            <a:r>
              <a:rPr lang="fr-FR" b="1" dirty="0"/>
              <a:t> </a:t>
            </a:r>
            <a:endParaRPr lang="fr-FR" sz="1600" i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F1D7AA4-8C7A-CC7A-7223-8C31AA09F9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0309" y="1528684"/>
            <a:ext cx="4064000" cy="30480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C0132FF-FE96-81DA-9802-50E0A34F0234}"/>
              </a:ext>
            </a:extLst>
          </p:cNvPr>
          <p:cNvSpPr txBox="1"/>
          <p:nvPr/>
        </p:nvSpPr>
        <p:spPr>
          <a:xfrm>
            <a:off x="8439665" y="1902941"/>
            <a:ext cx="12946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Hyssopus</a:t>
            </a:r>
            <a:endParaRPr lang="fr-FR" sz="1600" i="1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7A91484-966D-EF90-A7F7-BEFA77038644}"/>
              </a:ext>
            </a:extLst>
          </p:cNvPr>
          <p:cNvSpPr txBox="1"/>
          <p:nvPr/>
        </p:nvSpPr>
        <p:spPr>
          <a:xfrm>
            <a:off x="108393" y="2871014"/>
            <a:ext cx="493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–Les étamines peuvent être incluses dans le tube de la corolle ou </a:t>
            </a:r>
            <a:r>
              <a:rPr lang="fr-FR" dirty="0" err="1"/>
              <a:t>exsertes</a:t>
            </a:r>
            <a:r>
              <a:rPr lang="fr-FR" dirty="0"/>
              <a:t> (</a:t>
            </a:r>
            <a:r>
              <a:rPr lang="fr-FR" sz="1600" i="1" dirty="0" err="1"/>
              <a:t>Hyssopus</a:t>
            </a:r>
            <a:r>
              <a:rPr lang="fr-FR" dirty="0"/>
              <a:t>)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88CC7E17-8B96-5164-723F-F17DF8A1A460}"/>
              </a:ext>
            </a:extLst>
          </p:cNvPr>
          <p:cNvGrpSpPr/>
          <p:nvPr/>
        </p:nvGrpSpPr>
        <p:grpSpPr>
          <a:xfrm>
            <a:off x="108393" y="4147902"/>
            <a:ext cx="12127132" cy="2711629"/>
            <a:chOff x="416690" y="4147902"/>
            <a:chExt cx="12127132" cy="2711629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8EDDA6F7-37B9-9496-ABB7-495788734C71}"/>
                </a:ext>
              </a:extLst>
            </p:cNvPr>
            <p:cNvGrpSpPr/>
            <p:nvPr/>
          </p:nvGrpSpPr>
          <p:grpSpPr>
            <a:xfrm>
              <a:off x="416690" y="4147902"/>
              <a:ext cx="12127132" cy="2711629"/>
              <a:chOff x="416690" y="4147902"/>
              <a:chExt cx="12127132" cy="2711629"/>
            </a:xfrm>
          </p:grpSpPr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B0F7FD7E-10F1-33E3-1EFA-7C893C726C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52204" y="4576684"/>
                <a:ext cx="2944553" cy="2208415"/>
              </a:xfrm>
              <a:prstGeom prst="rect">
                <a:avLst/>
              </a:prstGeom>
            </p:spPr>
          </p:pic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DE505898-02FA-7BE6-3DB8-0C040D2F38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30358" y="4147902"/>
                <a:ext cx="3613464" cy="2710098"/>
              </a:xfrm>
              <a:prstGeom prst="rect">
                <a:avLst/>
              </a:prstGeom>
            </p:spPr>
          </p:pic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23C16696-0803-5D33-9632-3684FEF31EE1}"/>
                  </a:ext>
                </a:extLst>
              </p:cNvPr>
              <p:cNvSpPr txBox="1"/>
              <p:nvPr/>
            </p:nvSpPr>
            <p:spPr>
              <a:xfrm>
                <a:off x="416690" y="4828206"/>
                <a:ext cx="521758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5-les loges peuvent être parallèles entre elles ou </a:t>
                </a:r>
              </a:p>
              <a:p>
                <a:r>
                  <a:rPr lang="fr-FR" dirty="0"/>
                  <a:t>divergentes –Souvent le connectif élargi les écarte l’une de l’autre -,Dans le genre Salvia, le connectif séparant les 2 loges s’allonge en forme de balancier Une des loges devient devient stérile : la tête de l’insecte butte contre cette dernière et rabat la loge fertile sur son dos</a:t>
                </a:r>
              </a:p>
            </p:txBody>
          </p: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ACE11092-74E3-9590-BB01-100EBA801ED7}"/>
                </a:ext>
              </a:extLst>
            </p:cNvPr>
            <p:cNvSpPr txBox="1"/>
            <p:nvPr/>
          </p:nvSpPr>
          <p:spPr>
            <a:xfrm>
              <a:off x="6754300" y="6361731"/>
              <a:ext cx="1685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/>
                <a:t>Salvia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A15B9ECB-5906-1C70-8B0C-C2A48CD9E494}"/>
              </a:ext>
            </a:extLst>
          </p:cNvPr>
          <p:cNvSpPr txBox="1"/>
          <p:nvPr/>
        </p:nvSpPr>
        <p:spPr>
          <a:xfrm>
            <a:off x="108393" y="1873230"/>
            <a:ext cx="4649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u="sng" dirty="0"/>
              <a:t> – Les avortements peuvent aller plus loin et l’androcée se réduit alors à 2 étamines (</a:t>
            </a:r>
            <a:r>
              <a:rPr lang="fr-FR" i="1" u="sng" dirty="0"/>
              <a:t>Salvia, </a:t>
            </a:r>
            <a:r>
              <a:rPr lang="fr-FR" i="1" u="sng" dirty="0" err="1"/>
              <a:t>Rosmarinus</a:t>
            </a:r>
            <a:r>
              <a:rPr lang="fr-FR" i="1" u="sng" dirty="0"/>
              <a:t>)</a:t>
            </a:r>
            <a:endParaRPr lang="fr-FR" i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B674E48-D19A-82DB-7C9C-CA8CE9DBECF0}"/>
              </a:ext>
            </a:extLst>
          </p:cNvPr>
          <p:cNvSpPr txBox="1"/>
          <p:nvPr/>
        </p:nvSpPr>
        <p:spPr>
          <a:xfrm>
            <a:off x="108393" y="3988109"/>
            <a:ext cx="579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4-La position des étamines varie énormément au sein de la famille</a:t>
            </a:r>
          </a:p>
        </p:txBody>
      </p:sp>
    </p:spTree>
    <p:extLst>
      <p:ext uri="{BB962C8B-B14F-4D97-AF65-F5344CB8AC3E}">
        <p14:creationId xmlns:p14="http://schemas.microsoft.com/office/powerpoint/2010/main" val="378262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EFF3029-3052-3BEB-E426-76C55ED56070}"/>
              </a:ext>
            </a:extLst>
          </p:cNvPr>
          <p:cNvSpPr txBox="1"/>
          <p:nvPr/>
        </p:nvSpPr>
        <p:spPr>
          <a:xfrm>
            <a:off x="1629267" y="160101"/>
            <a:ext cx="623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Le gynécée des Lamiacées </a:t>
            </a:r>
            <a:r>
              <a:rPr lang="fr-FR" dirty="0"/>
              <a:t>:</a:t>
            </a:r>
          </a:p>
        </p:txBody>
      </p:sp>
      <p:pic>
        <p:nvPicPr>
          <p:cNvPr id="10" name="Espace réservé du contenu 8">
            <a:extLst>
              <a:ext uri="{FF2B5EF4-FFF2-40B4-BE49-F238E27FC236}">
                <a16:creationId xmlns:a16="http://schemas.microsoft.com/office/drawing/2014/main" id="{6D0BADD5-B7A1-8266-9FFC-8AF2A829F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3196" y="230172"/>
            <a:ext cx="1288648" cy="2462514"/>
          </a:xfrm>
          <a:prstGeom prst="rect">
            <a:avLst/>
          </a:prstGeom>
        </p:spPr>
      </p:pic>
      <p:pic>
        <p:nvPicPr>
          <p:cNvPr id="18" name="Espace réservé du contenu 17">
            <a:extLst>
              <a:ext uri="{FF2B5EF4-FFF2-40B4-BE49-F238E27FC236}">
                <a16:creationId xmlns:a16="http://schemas.microsoft.com/office/drawing/2014/main" id="{F8B1F3B0-5556-1FA8-650C-45D0A73D8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7225" y="1328296"/>
            <a:ext cx="925975" cy="1906425"/>
          </a:xfr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BB94098-D3ED-21F1-1D92-374A8B3F5C59}"/>
              </a:ext>
            </a:extLst>
          </p:cNvPr>
          <p:cNvSpPr txBox="1"/>
          <p:nvPr/>
        </p:nvSpPr>
        <p:spPr>
          <a:xfrm>
            <a:off x="243068" y="914400"/>
            <a:ext cx="9595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– Les 2 carpelles forment un </a:t>
            </a:r>
            <a:r>
              <a:rPr lang="fr-FR" b="1" dirty="0"/>
              <a:t>ovaire supère, biloculaire </a:t>
            </a:r>
            <a:r>
              <a:rPr lang="fr-FR" dirty="0"/>
              <a:t>reposant sur un disque glanduleux de forme et de développement variable (disque nectarifère)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ACCD1B2-18FB-9B25-EC99-E059E3B9F2BC}"/>
              </a:ext>
            </a:extLst>
          </p:cNvPr>
          <p:cNvSpPr txBox="1"/>
          <p:nvPr/>
        </p:nvSpPr>
        <p:spPr>
          <a:xfrm>
            <a:off x="243068" y="1655180"/>
            <a:ext cx="811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– Il n’y a que 2 ovules par loges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2A20456-3151-AF3C-4514-D75FAA2E3FC7}"/>
              </a:ext>
            </a:extLst>
          </p:cNvPr>
          <p:cNvSpPr txBox="1"/>
          <p:nvPr/>
        </p:nvSpPr>
        <p:spPr>
          <a:xfrm>
            <a:off x="243068" y="2468822"/>
            <a:ext cx="753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– Chaque loge se  subdivise par une fausse cloison, en 2 logettes uniovulées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F78AE00-600E-DCAD-F505-9C346B8B618B}"/>
              </a:ext>
            </a:extLst>
          </p:cNvPr>
          <p:cNvSpPr txBox="1"/>
          <p:nvPr/>
        </p:nvSpPr>
        <p:spPr>
          <a:xfrm>
            <a:off x="10430908" y="2838154"/>
            <a:ext cx="1659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Thymus vulgaris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730212BA-04A3-D914-EA52-6156FFC523C4}"/>
              </a:ext>
            </a:extLst>
          </p:cNvPr>
          <p:cNvGrpSpPr/>
          <p:nvPr/>
        </p:nvGrpSpPr>
        <p:grpSpPr>
          <a:xfrm>
            <a:off x="356839" y="3176708"/>
            <a:ext cx="11452303" cy="3681292"/>
            <a:chOff x="356839" y="3176708"/>
            <a:chExt cx="11452303" cy="3681292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02C92BE8-2EC2-D86F-F2A3-A9DAFC36B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3357" y="3176708"/>
              <a:ext cx="2940134" cy="3681292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525A2AF3-BD2E-F575-F12E-779A44FAB295}"/>
                </a:ext>
              </a:extLst>
            </p:cNvPr>
            <p:cNvSpPr txBox="1"/>
            <p:nvPr/>
          </p:nvSpPr>
          <p:spPr>
            <a:xfrm>
              <a:off x="356839" y="3282464"/>
              <a:ext cx="5341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4 -  le style est </a:t>
              </a:r>
              <a:r>
                <a:rPr lang="fr-FR" b="1" dirty="0"/>
                <a:t>gynobasique</a:t>
              </a:r>
            </a:p>
          </p:txBody>
        </p: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8FEC981C-FD43-8B0C-3180-DC5551850814}"/>
                </a:ext>
              </a:extLst>
            </p:cNvPr>
            <p:cNvGrpSpPr/>
            <p:nvPr/>
          </p:nvGrpSpPr>
          <p:grpSpPr>
            <a:xfrm>
              <a:off x="9313492" y="3969834"/>
              <a:ext cx="2495650" cy="1405054"/>
              <a:chOff x="9313492" y="3969834"/>
              <a:chExt cx="2495650" cy="1405054"/>
            </a:xfrm>
          </p:grpSpPr>
          <p:sp>
            <p:nvSpPr>
              <p:cNvPr id="22" name="Rectangle avec flèche vers la gauche 21">
                <a:extLst>
                  <a:ext uri="{FF2B5EF4-FFF2-40B4-BE49-F238E27FC236}">
                    <a16:creationId xmlns:a16="http://schemas.microsoft.com/office/drawing/2014/main" id="{0889557F-3FB3-5022-729F-DAE49026CCB9}"/>
                  </a:ext>
                </a:extLst>
              </p:cNvPr>
              <p:cNvSpPr/>
              <p:nvPr/>
            </p:nvSpPr>
            <p:spPr>
              <a:xfrm>
                <a:off x="9313492" y="3969834"/>
                <a:ext cx="2495650" cy="1405054"/>
              </a:xfrm>
              <a:prstGeom prst="leftArrowCallou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2E9A37B8-A1B5-656D-BB06-6809D1331FF9}"/>
                  </a:ext>
                </a:extLst>
              </p:cNvPr>
              <p:cNvSpPr txBox="1"/>
              <p:nvPr/>
            </p:nvSpPr>
            <p:spPr>
              <a:xfrm>
                <a:off x="10363200" y="3969834"/>
                <a:ext cx="144594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i="1" dirty="0"/>
                  <a:t>Salvia</a:t>
                </a:r>
              </a:p>
              <a:p>
                <a:r>
                  <a:rPr lang="fr-FR" sz="1600" i="1" dirty="0"/>
                  <a:t>Style gynobasique entre les 4 nucules</a:t>
                </a:r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77672A1A-F66C-18F6-7644-F1359185EDAD}"/>
              </a:ext>
            </a:extLst>
          </p:cNvPr>
          <p:cNvGrpSpPr/>
          <p:nvPr/>
        </p:nvGrpSpPr>
        <p:grpSpPr>
          <a:xfrm>
            <a:off x="356838" y="4258652"/>
            <a:ext cx="6033081" cy="2746576"/>
            <a:chOff x="356838" y="4258652"/>
            <a:chExt cx="6033081" cy="2746576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4B878A62-B0B7-A61C-EA9A-5B69B05A655D}"/>
                </a:ext>
              </a:extLst>
            </p:cNvPr>
            <p:cNvSpPr txBox="1"/>
            <p:nvPr/>
          </p:nvSpPr>
          <p:spPr>
            <a:xfrm>
              <a:off x="356838" y="4258652"/>
              <a:ext cx="52076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5 – le fruit est toujours formé de </a:t>
              </a:r>
              <a:r>
                <a:rPr lang="fr-FR" b="1" dirty="0"/>
                <a:t>4 nucules secs </a:t>
              </a:r>
              <a:r>
                <a:rPr lang="fr-FR" dirty="0"/>
                <a:t>(dits </a:t>
              </a:r>
              <a:r>
                <a:rPr lang="fr-FR" b="1" dirty="0"/>
                <a:t>tétrakènes) </a:t>
              </a:r>
              <a:r>
                <a:rPr lang="fr-FR" dirty="0"/>
                <a:t>enveloppée par le calice accrescent</a:t>
              </a:r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57EF6573-3073-C4C3-9033-D75A98ECF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9458" y="4904983"/>
              <a:ext cx="2050461" cy="2100245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8103066E-0FF7-BFB7-FC3F-114B96DC8A2F}"/>
              </a:ext>
            </a:extLst>
          </p:cNvPr>
          <p:cNvSpPr txBox="1"/>
          <p:nvPr/>
        </p:nvSpPr>
        <p:spPr>
          <a:xfrm>
            <a:off x="2148114" y="5293273"/>
            <a:ext cx="2002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Photos « Botanique systématique des plantes à fleurs » de </a:t>
            </a:r>
            <a:r>
              <a:rPr lang="fr-FR" sz="1400" dirty="0" err="1"/>
              <a:t>Spichiger</a:t>
            </a:r>
            <a:r>
              <a:rPr lang="fr-FR" sz="1400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348769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E46237-32E6-6D00-886A-28CF63274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73" y="-426612"/>
            <a:ext cx="10515600" cy="1325563"/>
          </a:xfrm>
        </p:spPr>
        <p:txBody>
          <a:bodyPr>
            <a:normAutofit/>
          </a:bodyPr>
          <a:lstStyle/>
          <a:p>
            <a:r>
              <a:rPr lang="fr-FR" sz="2400" b="1" dirty="0"/>
              <a:t>Quelques tétrakènes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FB4CCAB7-D5CF-443E-1188-D3ABF9E0C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7703" y="1657545"/>
            <a:ext cx="3716252" cy="4204010"/>
          </a:xfr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37EA041-AEEF-83FB-5367-FC26AA510AFB}"/>
              </a:ext>
            </a:extLst>
          </p:cNvPr>
          <p:cNvSpPr txBox="1"/>
          <p:nvPr/>
        </p:nvSpPr>
        <p:spPr>
          <a:xfrm>
            <a:off x="8899084" y="5915188"/>
            <a:ext cx="2754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Melittis</a:t>
            </a:r>
            <a:r>
              <a:rPr lang="fr-FR" sz="1600" i="1" dirty="0"/>
              <a:t> </a:t>
            </a:r>
            <a:r>
              <a:rPr lang="fr-FR" sz="1600" i="1" dirty="0" err="1"/>
              <a:t>melissophylum</a:t>
            </a:r>
            <a:endParaRPr lang="fr-FR" sz="1600" i="1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8A15A30-0407-5645-137C-7B7D684969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358" y="549885"/>
            <a:ext cx="4590361" cy="6858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5CD1A6C-0D8A-368D-FE4B-E758CC6E73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341" y="898951"/>
            <a:ext cx="3595448" cy="4540237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BB845B12-A31E-6E20-446E-2E95C9BA9AF3}"/>
              </a:ext>
            </a:extLst>
          </p:cNvPr>
          <p:cNvSpPr txBox="1"/>
          <p:nvPr/>
        </p:nvSpPr>
        <p:spPr>
          <a:xfrm>
            <a:off x="5755888" y="5439188"/>
            <a:ext cx="266328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i="1" dirty="0"/>
              <a:t>Salvia </a:t>
            </a:r>
            <a:r>
              <a:rPr lang="fr-FR" sz="1600" i="1" dirty="0" err="1"/>
              <a:t>verbenaca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800155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E51EF925-07BB-C1C6-FF00-C9661F894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706" y="749473"/>
            <a:ext cx="2992324" cy="4351338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32E488B-6402-1975-7DD0-2DAC8A770097}"/>
              </a:ext>
            </a:extLst>
          </p:cNvPr>
          <p:cNvSpPr txBox="1"/>
          <p:nvPr/>
        </p:nvSpPr>
        <p:spPr>
          <a:xfrm>
            <a:off x="-1" y="-125820"/>
            <a:ext cx="11662611" cy="67403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Dans cette grande  famille il y a , en France, </a:t>
            </a:r>
            <a:r>
              <a:rPr lang="fr-FR" sz="2400" b="1" dirty="0"/>
              <a:t>36 genres :</a:t>
            </a:r>
          </a:p>
          <a:p>
            <a:r>
              <a:rPr lang="fr-FR" sz="2400" dirty="0"/>
              <a:t>   </a:t>
            </a:r>
            <a:r>
              <a:rPr lang="fr-FR" sz="2400" i="1" dirty="0"/>
              <a:t>Vitex                                 </a:t>
            </a:r>
            <a:r>
              <a:rPr lang="fr-FR" sz="2400" i="1" dirty="0" err="1"/>
              <a:t>Scutellaria</a:t>
            </a:r>
            <a:r>
              <a:rPr lang="fr-FR" sz="2400" i="1" dirty="0"/>
              <a:t>.                    </a:t>
            </a:r>
            <a:r>
              <a:rPr lang="fr-FR" sz="2400" i="1" dirty="0" err="1"/>
              <a:t>Marrubium</a:t>
            </a:r>
            <a:endParaRPr lang="fr-FR" sz="2400" i="1" dirty="0"/>
          </a:p>
          <a:p>
            <a:r>
              <a:rPr lang="fr-FR" sz="2400" i="1" dirty="0"/>
              <a:t>   </a:t>
            </a:r>
            <a:r>
              <a:rPr lang="fr-FR" sz="2400" i="1" dirty="0" err="1"/>
              <a:t>Mentha</a:t>
            </a:r>
            <a:r>
              <a:rPr lang="fr-FR" sz="2400" i="1" dirty="0"/>
              <a:t>                           Thymus                           </a:t>
            </a:r>
            <a:r>
              <a:rPr lang="fr-FR" sz="2400" i="1" dirty="0" err="1"/>
              <a:t>Satureja</a:t>
            </a:r>
            <a:r>
              <a:rPr lang="fr-FR" sz="2400" i="1" dirty="0"/>
              <a:t>  </a:t>
            </a:r>
          </a:p>
          <a:p>
            <a:r>
              <a:rPr lang="fr-FR" sz="2400" i="1" dirty="0"/>
              <a:t>   </a:t>
            </a:r>
            <a:r>
              <a:rPr lang="fr-FR" sz="2400" i="1" dirty="0" err="1"/>
              <a:t>Lycopus</a:t>
            </a:r>
            <a:r>
              <a:rPr lang="fr-FR" sz="2400" i="1" dirty="0"/>
              <a:t>.                          </a:t>
            </a:r>
            <a:r>
              <a:rPr lang="fr-FR" sz="2400" i="1" dirty="0" err="1"/>
              <a:t>Prasium</a:t>
            </a:r>
            <a:r>
              <a:rPr lang="fr-FR" sz="2400" i="1" dirty="0"/>
              <a:t>                           Phlomis</a:t>
            </a:r>
          </a:p>
          <a:p>
            <a:r>
              <a:rPr lang="fr-FR" sz="2400" i="1" dirty="0"/>
              <a:t>   Ajuga                               </a:t>
            </a:r>
            <a:r>
              <a:rPr lang="fr-FR" sz="2400" i="1" dirty="0" err="1"/>
              <a:t>Horminum</a:t>
            </a:r>
            <a:r>
              <a:rPr lang="fr-FR" sz="2400" i="1" dirty="0"/>
              <a:t>.                     </a:t>
            </a:r>
            <a:r>
              <a:rPr lang="fr-FR" sz="2400" i="1" dirty="0" err="1"/>
              <a:t>Lamium</a:t>
            </a:r>
            <a:endParaRPr lang="fr-FR" sz="2400" i="1" dirty="0"/>
          </a:p>
          <a:p>
            <a:r>
              <a:rPr lang="fr-FR" sz="2400" i="1" dirty="0"/>
              <a:t>   </a:t>
            </a:r>
            <a:r>
              <a:rPr lang="fr-FR" sz="2400" i="1" dirty="0" err="1"/>
              <a:t>Teucrium</a:t>
            </a:r>
            <a:r>
              <a:rPr lang="fr-FR" sz="2400" i="1" dirty="0"/>
              <a:t>                         </a:t>
            </a:r>
            <a:r>
              <a:rPr lang="fr-FR" sz="2400" i="1" dirty="0" err="1"/>
              <a:t>Prunella</a:t>
            </a:r>
            <a:r>
              <a:rPr lang="fr-FR" sz="2400" i="1" dirty="0"/>
              <a:t>                           </a:t>
            </a:r>
            <a:r>
              <a:rPr lang="fr-FR" sz="2400" i="1" dirty="0" err="1"/>
              <a:t>Leonurus</a:t>
            </a:r>
            <a:endParaRPr lang="fr-FR" sz="2400" i="1" dirty="0"/>
          </a:p>
          <a:p>
            <a:r>
              <a:rPr lang="fr-FR" sz="2400" i="1" dirty="0"/>
              <a:t>   </a:t>
            </a:r>
            <a:r>
              <a:rPr lang="fr-FR" sz="2400" i="1" dirty="0" err="1"/>
              <a:t>Ziziphora</a:t>
            </a:r>
            <a:r>
              <a:rPr lang="fr-FR" sz="2400" i="1" dirty="0"/>
              <a:t>.                        </a:t>
            </a:r>
            <a:r>
              <a:rPr lang="fr-FR" sz="2400" i="1" dirty="0" err="1"/>
              <a:t>Dracocephalum</a:t>
            </a:r>
            <a:r>
              <a:rPr lang="fr-FR" sz="2400" i="1" dirty="0"/>
              <a:t>.          </a:t>
            </a:r>
            <a:r>
              <a:rPr lang="fr-FR" sz="2400" i="1" dirty="0" err="1"/>
              <a:t>Chaiturus</a:t>
            </a:r>
            <a:endParaRPr lang="fr-FR" sz="2400" i="1" dirty="0"/>
          </a:p>
          <a:p>
            <a:r>
              <a:rPr lang="fr-FR" sz="2400" i="1" dirty="0"/>
              <a:t>   Salvia.                              </a:t>
            </a:r>
            <a:r>
              <a:rPr lang="fr-FR" sz="2400" i="1" dirty="0" err="1"/>
              <a:t>Melilottis</a:t>
            </a:r>
            <a:r>
              <a:rPr lang="fr-FR" sz="2400" i="1" dirty="0"/>
              <a:t>.                         Galeopsis         </a:t>
            </a:r>
          </a:p>
          <a:p>
            <a:r>
              <a:rPr lang="fr-FR" sz="2400" i="1" dirty="0"/>
              <a:t>   </a:t>
            </a:r>
            <a:r>
              <a:rPr lang="fr-FR" sz="2400" i="1" dirty="0" err="1"/>
              <a:t>Rosmarinus</a:t>
            </a:r>
            <a:r>
              <a:rPr lang="fr-FR" sz="2400" i="1" dirty="0"/>
              <a:t>.                     </a:t>
            </a:r>
            <a:r>
              <a:rPr lang="fr-FR" sz="2400" i="1" dirty="0" err="1"/>
              <a:t>Clinopodium</a:t>
            </a:r>
            <a:r>
              <a:rPr lang="fr-FR" sz="2400" i="1" dirty="0"/>
              <a:t>.                </a:t>
            </a:r>
            <a:r>
              <a:rPr lang="fr-FR" sz="2400" i="1" dirty="0" err="1"/>
              <a:t>Acanthoprasium</a:t>
            </a:r>
            <a:endParaRPr lang="fr-FR" sz="2400" i="1" dirty="0"/>
          </a:p>
          <a:p>
            <a:r>
              <a:rPr lang="fr-FR" sz="2400" i="1" dirty="0"/>
              <a:t>                                             Melissa.                          Ballota</a:t>
            </a:r>
          </a:p>
          <a:p>
            <a:r>
              <a:rPr lang="fr-FR" sz="2400" i="1" dirty="0"/>
              <a:t>                                              </a:t>
            </a:r>
            <a:r>
              <a:rPr lang="fr-FR" sz="2400" i="1" dirty="0" err="1"/>
              <a:t>Origanum</a:t>
            </a:r>
            <a:r>
              <a:rPr lang="fr-FR" sz="2400" i="1" dirty="0"/>
              <a:t>.                      </a:t>
            </a:r>
            <a:r>
              <a:rPr lang="fr-FR" sz="2400" i="1" dirty="0" err="1"/>
              <a:t>Betonica</a:t>
            </a:r>
            <a:endParaRPr lang="fr-FR" sz="2400" i="1" dirty="0"/>
          </a:p>
          <a:p>
            <a:r>
              <a:rPr lang="fr-FR" sz="2400" i="1" dirty="0"/>
              <a:t>                                              </a:t>
            </a:r>
            <a:r>
              <a:rPr lang="fr-FR" sz="2400" i="1" dirty="0" err="1"/>
              <a:t>Lavandula</a:t>
            </a:r>
            <a:r>
              <a:rPr lang="fr-FR" sz="2400" i="1" dirty="0"/>
              <a:t>.                      Stachys</a:t>
            </a:r>
          </a:p>
          <a:p>
            <a:r>
              <a:rPr lang="fr-FR" sz="2400" i="1" dirty="0"/>
              <a:t>                                              </a:t>
            </a:r>
            <a:r>
              <a:rPr lang="fr-FR" sz="2400" i="1" dirty="0" err="1"/>
              <a:t>Glechome</a:t>
            </a:r>
            <a:endParaRPr lang="fr-FR" sz="2400" i="1" dirty="0"/>
          </a:p>
          <a:p>
            <a:r>
              <a:rPr lang="fr-FR" sz="2400" i="1" dirty="0"/>
              <a:t>                                              Nepeta</a:t>
            </a:r>
          </a:p>
          <a:p>
            <a:r>
              <a:rPr lang="fr-FR" sz="2400" i="1" dirty="0"/>
              <a:t>                                             </a:t>
            </a:r>
            <a:r>
              <a:rPr lang="fr-FR" sz="2400" i="1" dirty="0" err="1"/>
              <a:t>Hyssopus</a:t>
            </a:r>
            <a:endParaRPr lang="fr-FR" sz="2400" i="1" dirty="0"/>
          </a:p>
          <a:p>
            <a:r>
              <a:rPr lang="fr-FR" sz="2400" i="1" dirty="0"/>
              <a:t>                                             </a:t>
            </a:r>
            <a:r>
              <a:rPr lang="fr-FR" sz="2400" i="1" dirty="0" err="1"/>
              <a:t>Micromeria</a:t>
            </a:r>
            <a:endParaRPr lang="fr-FR" sz="2400" i="1" dirty="0"/>
          </a:p>
          <a:p>
            <a:r>
              <a:rPr lang="fr-FR" sz="2400" i="1" dirty="0"/>
              <a:t>                                            </a:t>
            </a:r>
            <a:r>
              <a:rPr lang="fr-FR" sz="2400" i="1" dirty="0" err="1"/>
              <a:t>Physostegia</a:t>
            </a:r>
            <a:endParaRPr lang="fr-FR" sz="2400" i="1" dirty="0"/>
          </a:p>
          <a:p>
            <a:r>
              <a:rPr lang="fr-FR" sz="2400" i="1" dirty="0"/>
              <a:t>                                            </a:t>
            </a:r>
            <a:r>
              <a:rPr lang="fr-FR" sz="2400" i="1" dirty="0" err="1"/>
              <a:t>Sideritis</a:t>
            </a:r>
            <a:endParaRPr lang="fr-FR" sz="2400" i="1" dirty="0"/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625B9113-D297-C3F8-ECB0-5379036FCB9E}"/>
              </a:ext>
            </a:extLst>
          </p:cNvPr>
          <p:cNvSpPr/>
          <p:nvPr/>
        </p:nvSpPr>
        <p:spPr>
          <a:xfrm>
            <a:off x="2245895" y="749473"/>
            <a:ext cx="818147" cy="2967789"/>
          </a:xfrm>
          <a:prstGeom prst="rightBrace">
            <a:avLst>
              <a:gd name="adj1" fmla="val 8333"/>
              <a:gd name="adj2" fmla="val 54324"/>
            </a:avLst>
          </a:prstGeom>
          <a:noFill/>
          <a:ln w="127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6"/>
    </mc:Choice>
    <mc:Fallback xmlns="">
      <p:transition spd="slow" advTm="346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D57F06D-C3CC-32FE-5332-938EE8DAC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529" y="0"/>
            <a:ext cx="5424471" cy="6858000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CF350B3-32C2-7FD4-2E8F-4361BEBACF13}"/>
              </a:ext>
            </a:extLst>
          </p:cNvPr>
          <p:cNvSpPr txBox="1"/>
          <p:nvPr/>
        </p:nvSpPr>
        <p:spPr>
          <a:xfrm>
            <a:off x="701991" y="-34724"/>
            <a:ext cx="5037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1 - Le</a:t>
            </a:r>
            <a:r>
              <a:rPr lang="fr-FR" sz="3200" dirty="0"/>
              <a:t> </a:t>
            </a:r>
            <a:r>
              <a:rPr lang="fr-FR" sz="3200" b="1" dirty="0"/>
              <a:t>genre</a:t>
            </a:r>
            <a:r>
              <a:rPr lang="fr-FR" sz="3200" b="1" i="1" dirty="0"/>
              <a:t> VITEX </a:t>
            </a:r>
            <a:r>
              <a:rPr lang="fr-FR" sz="3200" b="1" dirty="0"/>
              <a:t>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A43DF7D-8957-9C35-0B36-BF5FC132F771}"/>
              </a:ext>
            </a:extLst>
          </p:cNvPr>
          <p:cNvSpPr txBox="1"/>
          <p:nvPr/>
        </p:nvSpPr>
        <p:spPr>
          <a:xfrm>
            <a:off x="336884" y="567159"/>
            <a:ext cx="484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250 espèces dans le monde – 1 espèce en France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0044D5-E86F-1C84-6291-23A69EE41129}"/>
              </a:ext>
            </a:extLst>
          </p:cNvPr>
          <p:cNvSpPr txBox="1"/>
          <p:nvPr/>
        </p:nvSpPr>
        <p:spPr>
          <a:xfrm>
            <a:off x="9690650" y="88387"/>
            <a:ext cx="216446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i="1" dirty="0"/>
              <a:t>Vitex agnus </a:t>
            </a:r>
            <a:r>
              <a:rPr lang="fr-FR" sz="1600" i="1" dirty="0" err="1"/>
              <a:t>castus</a:t>
            </a:r>
            <a:endParaRPr lang="fr-FR" sz="1600" i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F23B812-3DD7-5F5F-1211-23F7C391D81D}"/>
              </a:ext>
            </a:extLst>
          </p:cNvPr>
          <p:cNvSpPr txBox="1"/>
          <p:nvPr/>
        </p:nvSpPr>
        <p:spPr>
          <a:xfrm>
            <a:off x="336884" y="1134319"/>
            <a:ext cx="437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Nom vernaculaire : Gattilier, Arbre au poivre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FC4EE1D-FCB0-EF60-ABEA-7EEC2776DD73}"/>
              </a:ext>
            </a:extLst>
          </p:cNvPr>
          <p:cNvSpPr txBox="1"/>
          <p:nvPr/>
        </p:nvSpPr>
        <p:spPr>
          <a:xfrm>
            <a:off x="309680" y="1500423"/>
            <a:ext cx="57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C’est un arbrisseau méditerranéen que l’on rencontre sur le littoral du Midi et de la Corse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F634649-91B9-D9F9-53A4-ED6E4C25B3B9}"/>
              </a:ext>
            </a:extLst>
          </p:cNvPr>
          <p:cNvSpPr txBox="1"/>
          <p:nvPr/>
        </p:nvSpPr>
        <p:spPr>
          <a:xfrm>
            <a:off x="309680" y="2329090"/>
            <a:ext cx="57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est souvent planté dans les plates-bandes urbaines-il est parfois « échappé de jardin »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610339C-2E8A-0DDF-65CE-5C9894437B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896" y="4791919"/>
            <a:ext cx="2141211" cy="206608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FCFF065-3621-0E9A-B81C-7A1ECCCEEA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29786"/>
            <a:ext cx="4263725" cy="29641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4D81CDD-64B9-3960-BC11-C2E4E34F81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395" y="1627318"/>
            <a:ext cx="3375413" cy="360336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83E9D22-C91A-C49F-42AC-B787FBC52AB6}"/>
              </a:ext>
            </a:extLst>
          </p:cNvPr>
          <p:cNvSpPr txBox="1"/>
          <p:nvPr/>
        </p:nvSpPr>
        <p:spPr>
          <a:xfrm>
            <a:off x="336884" y="3139793"/>
            <a:ext cx="531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Feuilles opposées avec un  limbe à folioles en éventail</a:t>
            </a:r>
          </a:p>
        </p:txBody>
      </p:sp>
    </p:spTree>
    <p:extLst>
      <p:ext uri="{BB962C8B-B14F-4D97-AF65-F5344CB8AC3E}">
        <p14:creationId xmlns:p14="http://schemas.microsoft.com/office/powerpoint/2010/main" val="14426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8"/>
    </mc:Choice>
    <mc:Fallback xmlns="">
      <p:transition spd="slow" advTm="7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E8BFCC8-61E9-FB50-4D4F-6A8BF7331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575" y="3429000"/>
            <a:ext cx="3703876" cy="3374231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9C54730-6761-020D-185D-89DBB1398E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488" y="0"/>
            <a:ext cx="4590361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8AFC676-F7BE-000D-1380-00B3CAF98A07}"/>
              </a:ext>
            </a:extLst>
          </p:cNvPr>
          <p:cNvSpPr txBox="1"/>
          <p:nvPr/>
        </p:nvSpPr>
        <p:spPr>
          <a:xfrm>
            <a:off x="451413" y="365125"/>
            <a:ext cx="4271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Genre</a:t>
            </a:r>
            <a:r>
              <a:rPr lang="fr-FR" sz="2000" b="1" i="1" dirty="0"/>
              <a:t> Vitex </a:t>
            </a:r>
            <a:r>
              <a:rPr lang="fr-FR" sz="2000" b="1" dirty="0"/>
              <a:t>: fleurs et inflorescence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E0C37E8-A78B-6943-A5D2-EB9F72A48D55}"/>
              </a:ext>
            </a:extLst>
          </p:cNvPr>
          <p:cNvSpPr txBox="1"/>
          <p:nvPr/>
        </p:nvSpPr>
        <p:spPr>
          <a:xfrm>
            <a:off x="266218" y="949124"/>
            <a:ext cx="7153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fleurs sont disposées en petite grappe courtes, opposées dont l’ensemble forme une inflorescence allongée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73A0C7-5C71-3C2F-6D07-7D00A1D09890}"/>
              </a:ext>
            </a:extLst>
          </p:cNvPr>
          <p:cNvSpPr txBox="1"/>
          <p:nvPr/>
        </p:nvSpPr>
        <p:spPr>
          <a:xfrm>
            <a:off x="266218" y="1782501"/>
            <a:ext cx="743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Ces groupes de fleurs assez compacts, sont + ou – distants les uns des autres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C8F0047-EE89-5873-B4E6-4AD685B5F6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548" y="2129477"/>
            <a:ext cx="2461378" cy="246137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EDEB750-5A17-025F-FAF1-2255D9146E14}"/>
              </a:ext>
            </a:extLst>
          </p:cNvPr>
          <p:cNvSpPr txBox="1"/>
          <p:nvPr/>
        </p:nvSpPr>
        <p:spPr>
          <a:xfrm>
            <a:off x="266218" y="2498809"/>
            <a:ext cx="4456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existe des bractées simples au voisinage des petites grappes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DBFCABC-8A7B-74E1-B0AD-AAA9D1BFC217}"/>
              </a:ext>
            </a:extLst>
          </p:cNvPr>
          <p:cNvSpPr txBox="1"/>
          <p:nvPr/>
        </p:nvSpPr>
        <p:spPr>
          <a:xfrm>
            <a:off x="266217" y="3429000"/>
            <a:ext cx="2928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calice, à 5 dents, est couvert de poils cotonneux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51F6377-8A78-3FDA-DA2E-1FD02D37E1ED}"/>
              </a:ext>
            </a:extLst>
          </p:cNvPr>
          <p:cNvSpPr txBox="1"/>
          <p:nvPr/>
        </p:nvSpPr>
        <p:spPr>
          <a:xfrm>
            <a:off x="266218" y="4421529"/>
            <a:ext cx="2801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corolle  ( 4 à 5 mm de longueur) est formée d’un tube assez court et de 5 lobes très inégaux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7B90D35-3C8B-AA66-FDFD-7C6B8BA78611}"/>
              </a:ext>
            </a:extLst>
          </p:cNvPr>
          <p:cNvSpPr txBox="1"/>
          <p:nvPr/>
        </p:nvSpPr>
        <p:spPr>
          <a:xfrm>
            <a:off x="266217" y="5926238"/>
            <a:ext cx="2488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y a 4 étamines dont 2 + grandes - toutes dépassent la corolle</a:t>
            </a:r>
          </a:p>
        </p:txBody>
      </p:sp>
    </p:spTree>
    <p:extLst>
      <p:ext uri="{BB962C8B-B14F-4D97-AF65-F5344CB8AC3E}">
        <p14:creationId xmlns:p14="http://schemas.microsoft.com/office/powerpoint/2010/main" val="282705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4A1751-5365-357C-6A07-663F077CF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FF6B707-8827-FCEA-8501-D1C955118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360" y="-92385"/>
            <a:ext cx="10279241" cy="6950385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AD15FE0-44CA-24F8-0838-4620BF30BC61}"/>
              </a:ext>
            </a:extLst>
          </p:cNvPr>
          <p:cNvSpPr txBox="1"/>
          <p:nvPr/>
        </p:nvSpPr>
        <p:spPr>
          <a:xfrm>
            <a:off x="5709424" y="5652554"/>
            <a:ext cx="278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Répartition de la famille </a:t>
            </a:r>
            <a:r>
              <a:rPr lang="fr-FR"/>
              <a:t>des Lamiacées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0A7C8C5-4A80-BB5A-F1B8-494783787B1D}"/>
              </a:ext>
            </a:extLst>
          </p:cNvPr>
          <p:cNvSpPr txBox="1"/>
          <p:nvPr/>
        </p:nvSpPr>
        <p:spPr>
          <a:xfrm>
            <a:off x="10402645" y="365125"/>
            <a:ext cx="165667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187 genres</a:t>
            </a:r>
          </a:p>
          <a:p>
            <a:r>
              <a:rPr lang="fr-FR" dirty="0"/>
              <a:t>3000 espèces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0D99D2D-9927-7B7C-ACB2-DAFD0DABE06D}"/>
              </a:ext>
            </a:extLst>
          </p:cNvPr>
          <p:cNvSpPr txBox="1"/>
          <p:nvPr/>
        </p:nvSpPr>
        <p:spPr>
          <a:xfrm>
            <a:off x="602429" y="5975719"/>
            <a:ext cx="4496696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Aire de répartition très étendue</a:t>
            </a:r>
          </a:p>
          <a:p>
            <a:r>
              <a:rPr lang="fr-FR" dirty="0"/>
              <a:t>Rares dans les régions arctiques et en haute montagne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7693ECD-186A-8E9B-C368-8CD2EE61CD15}"/>
              </a:ext>
            </a:extLst>
          </p:cNvPr>
          <p:cNvSpPr txBox="1"/>
          <p:nvPr/>
        </p:nvSpPr>
        <p:spPr>
          <a:xfrm>
            <a:off x="10133704" y="1690688"/>
            <a:ext cx="192561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Famille bien représentées dans les régions méditerranéennes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1FD6FF7-75E3-C129-DB3F-447C95AFF9F0}"/>
              </a:ext>
            </a:extLst>
          </p:cNvPr>
          <p:cNvSpPr/>
          <p:nvPr/>
        </p:nvSpPr>
        <p:spPr>
          <a:xfrm>
            <a:off x="10312925" y="3429000"/>
            <a:ext cx="1480008" cy="152949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36 genres dans la flore française</a:t>
            </a:r>
          </a:p>
        </p:txBody>
      </p:sp>
    </p:spTree>
    <p:extLst>
      <p:ext uri="{BB962C8B-B14F-4D97-AF65-F5344CB8AC3E}">
        <p14:creationId xmlns:p14="http://schemas.microsoft.com/office/powerpoint/2010/main" val="33009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EBEB405-0415-0721-5A45-EF4E9B15B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609" y="-1"/>
            <a:ext cx="4004841" cy="4004841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22FF9AB-BFFC-690E-6DBE-C34DDBCEF71F}"/>
              </a:ext>
            </a:extLst>
          </p:cNvPr>
          <p:cNvSpPr txBox="1"/>
          <p:nvPr/>
        </p:nvSpPr>
        <p:spPr>
          <a:xfrm>
            <a:off x="567159" y="370390"/>
            <a:ext cx="336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Genre </a:t>
            </a:r>
            <a:r>
              <a:rPr lang="fr-FR" sz="2400" b="1" i="1" dirty="0"/>
              <a:t>Vitex</a:t>
            </a:r>
            <a:r>
              <a:rPr lang="fr-FR" sz="2400" b="1" dirty="0"/>
              <a:t> : les fruits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FB2F37F-FE68-5F04-320F-E4B8EA89AC51}"/>
              </a:ext>
            </a:extLst>
          </p:cNvPr>
          <p:cNvSpPr txBox="1"/>
          <p:nvPr/>
        </p:nvSpPr>
        <p:spPr>
          <a:xfrm>
            <a:off x="567159" y="1169043"/>
            <a:ext cx="700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fruit provient d’ un ovaire à 4 loges contenant un ovule chacune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4687DAD-A15E-EFBB-951A-9F404B638AF5}"/>
              </a:ext>
            </a:extLst>
          </p:cNvPr>
          <p:cNvSpPr txBox="1"/>
          <p:nvPr/>
        </p:nvSpPr>
        <p:spPr>
          <a:xfrm>
            <a:off x="567159" y="1875099"/>
            <a:ext cx="748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fruit charnu contient un noyau  divisé en 4 loges ayant une graine chacune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0991CA7-B0C3-5A40-1F86-BEA8EBDED922}"/>
              </a:ext>
            </a:extLst>
          </p:cNvPr>
          <p:cNvSpPr txBox="1"/>
          <p:nvPr/>
        </p:nvSpPr>
        <p:spPr>
          <a:xfrm>
            <a:off x="567159" y="2523281"/>
            <a:ext cx="400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fruit est </a:t>
            </a:r>
            <a:r>
              <a:rPr lang="fr-FR" b="1" dirty="0">
                <a:solidFill>
                  <a:srgbClr val="FF0000"/>
                </a:solidFill>
              </a:rPr>
              <a:t>une drupe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188AB8-4702-00BB-F2C4-739683BA2D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301" y="4004840"/>
            <a:ext cx="2831456" cy="28314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B5A097E-9442-8380-8F3A-31ABBF63F4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908" y="2544405"/>
            <a:ext cx="2831456" cy="42918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58434A3-5756-2FE2-0BDE-D69EB905646D}"/>
              </a:ext>
            </a:extLst>
          </p:cNvPr>
          <p:cNvSpPr txBox="1"/>
          <p:nvPr/>
        </p:nvSpPr>
        <p:spPr>
          <a:xfrm>
            <a:off x="567159" y="3252486"/>
            <a:ext cx="476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Cet arbuste à bois dur, à tige droite, est recouvert d’une écorce gris-jaunâtre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0DC9117-88D5-ECCD-DA2B-EBB2CBE82E9F}"/>
              </a:ext>
            </a:extLst>
          </p:cNvPr>
          <p:cNvSpPr txBox="1"/>
          <p:nvPr/>
        </p:nvSpPr>
        <p:spPr>
          <a:xfrm>
            <a:off x="567159" y="4803494"/>
            <a:ext cx="4456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Cet arbuste exhale par toutes ses parties mais principalement par les fruits une odeur </a:t>
            </a:r>
            <a:r>
              <a:rPr lang="fr-FR"/>
              <a:t>qui rappelle </a:t>
            </a:r>
            <a:r>
              <a:rPr lang="fr-FR" dirty="0"/>
              <a:t>celle du poivre</a:t>
            </a:r>
          </a:p>
        </p:txBody>
      </p:sp>
    </p:spTree>
    <p:extLst>
      <p:ext uri="{BB962C8B-B14F-4D97-AF65-F5344CB8AC3E}">
        <p14:creationId xmlns:p14="http://schemas.microsoft.com/office/powerpoint/2010/main" val="138535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BB320E4-0325-0905-604B-CDB50E79B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62"/>
          <a:stretch/>
        </p:blipFill>
        <p:spPr>
          <a:xfrm>
            <a:off x="3263372" y="-613459"/>
            <a:ext cx="8928628" cy="6533655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E38C569-6A45-1181-D719-09665A28943A}"/>
              </a:ext>
            </a:extLst>
          </p:cNvPr>
          <p:cNvSpPr txBox="1"/>
          <p:nvPr/>
        </p:nvSpPr>
        <p:spPr>
          <a:xfrm>
            <a:off x="567160" y="370390"/>
            <a:ext cx="33450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2 - Genre</a:t>
            </a:r>
            <a:r>
              <a:rPr lang="fr-FR" sz="3200" b="1" dirty="0"/>
              <a:t> </a:t>
            </a:r>
            <a:r>
              <a:rPr lang="fr-FR" sz="3200" b="1" i="1" dirty="0" err="1"/>
              <a:t>Mentha</a:t>
            </a:r>
            <a:r>
              <a:rPr lang="fr-FR" sz="3200" b="1" dirty="0"/>
              <a:t> 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5D76D15-E829-F53A-64AC-16FB7E22C679}"/>
              </a:ext>
            </a:extLst>
          </p:cNvPr>
          <p:cNvSpPr txBox="1"/>
          <p:nvPr/>
        </p:nvSpPr>
        <p:spPr>
          <a:xfrm>
            <a:off x="219918" y="1446835"/>
            <a:ext cx="3043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 espèces dans la flore française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0941D4F-5D69-9428-EB6F-2DBA39FE7EEB}"/>
              </a:ext>
            </a:extLst>
          </p:cNvPr>
          <p:cNvSpPr txBox="1"/>
          <p:nvPr/>
        </p:nvSpPr>
        <p:spPr>
          <a:xfrm>
            <a:off x="8403220" y="5920196"/>
            <a:ext cx="25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Mentha</a:t>
            </a:r>
            <a:r>
              <a:rPr lang="fr-FR" sz="1600" i="1" dirty="0"/>
              <a:t> </a:t>
            </a:r>
            <a:r>
              <a:rPr lang="fr-FR" sz="1600" i="1" dirty="0" err="1"/>
              <a:t>aquatica</a:t>
            </a:r>
            <a:endParaRPr lang="fr-FR" sz="1600" i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E0BE716-9F52-B2ED-DABC-A8F5DAB568B4}"/>
              </a:ext>
            </a:extLst>
          </p:cNvPr>
          <p:cNvSpPr txBox="1"/>
          <p:nvPr/>
        </p:nvSpPr>
        <p:spPr>
          <a:xfrm>
            <a:off x="219918" y="2338086"/>
            <a:ext cx="2962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espèces de ce genre ont la réputation de pouvoir se croiser facilement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565D86B-F0F1-6AC7-8F80-A3D329BAB83D}"/>
              </a:ext>
            </a:extLst>
          </p:cNvPr>
          <p:cNvSpPr txBox="1"/>
          <p:nvPr/>
        </p:nvSpPr>
        <p:spPr>
          <a:xfrm>
            <a:off x="219918" y="3773347"/>
            <a:ext cx="26621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sont le plus souvent des plantes vivaces des </a:t>
            </a:r>
            <a:r>
              <a:rPr lang="fr-FR" b="1" dirty="0"/>
              <a:t>lieux humides </a:t>
            </a:r>
            <a:r>
              <a:rPr lang="fr-FR" dirty="0"/>
              <a:t>: marécages, roselières, ripisilves, mégaphorbiaies …</a:t>
            </a:r>
          </a:p>
        </p:txBody>
      </p:sp>
    </p:spTree>
    <p:extLst>
      <p:ext uri="{BB962C8B-B14F-4D97-AF65-F5344CB8AC3E}">
        <p14:creationId xmlns:p14="http://schemas.microsoft.com/office/powerpoint/2010/main" val="2596648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24D4D9A-E9DA-03E3-8928-DB0DC6661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199" y="0"/>
            <a:ext cx="10074548" cy="7372199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E99B9E5-A148-C6F3-4FE2-A29B52F1CC5E}"/>
              </a:ext>
            </a:extLst>
          </p:cNvPr>
          <p:cNvSpPr txBox="1"/>
          <p:nvPr/>
        </p:nvSpPr>
        <p:spPr>
          <a:xfrm>
            <a:off x="312516" y="162046"/>
            <a:ext cx="288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Genre</a:t>
            </a:r>
            <a:r>
              <a:rPr lang="fr-FR" b="1" i="1" dirty="0"/>
              <a:t> </a:t>
            </a:r>
            <a:r>
              <a:rPr lang="fr-FR" b="1" i="1" dirty="0" err="1"/>
              <a:t>Mentha</a:t>
            </a:r>
            <a:r>
              <a:rPr lang="fr-FR" b="1" i="1" dirty="0"/>
              <a:t> </a:t>
            </a:r>
            <a:r>
              <a:rPr lang="fr-FR" dirty="0"/>
              <a:t>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63B661-D2E6-3906-AED2-3BCE9B616121}"/>
              </a:ext>
            </a:extLst>
          </p:cNvPr>
          <p:cNvSpPr txBox="1"/>
          <p:nvPr/>
        </p:nvSpPr>
        <p:spPr>
          <a:xfrm>
            <a:off x="185194" y="3331114"/>
            <a:ext cx="331036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Fleurs lilacées, roses ou blanches, disposées en groupe très serrés qui forment de faux verticilles ou de faux capitules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E83BE98-A24D-9B96-89D2-FD009E04EDFF}"/>
              </a:ext>
            </a:extLst>
          </p:cNvPr>
          <p:cNvSpPr txBox="1"/>
          <p:nvPr/>
        </p:nvSpPr>
        <p:spPr>
          <a:xfrm>
            <a:off x="185194" y="1956122"/>
            <a:ext cx="27779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Feuilles entières, opposées décussées</a:t>
            </a:r>
          </a:p>
        </p:txBody>
      </p:sp>
    </p:spTree>
    <p:extLst>
      <p:ext uri="{BB962C8B-B14F-4D97-AF65-F5344CB8AC3E}">
        <p14:creationId xmlns:p14="http://schemas.microsoft.com/office/powerpoint/2010/main" val="2363868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52CCCEB4-8A31-FF25-5C98-5F3E31571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500" y="-114873"/>
            <a:ext cx="5397500" cy="3949700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0E2E7E4-AF7B-ACFB-2E7E-5A8EE0E11AC3}"/>
              </a:ext>
            </a:extLst>
          </p:cNvPr>
          <p:cNvSpPr txBox="1"/>
          <p:nvPr/>
        </p:nvSpPr>
        <p:spPr>
          <a:xfrm>
            <a:off x="532434" y="220499"/>
            <a:ext cx="288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Genre</a:t>
            </a:r>
            <a:r>
              <a:rPr lang="fr-FR" b="1" i="1" dirty="0"/>
              <a:t> </a:t>
            </a:r>
            <a:r>
              <a:rPr lang="fr-FR" b="1" i="1" dirty="0" err="1"/>
              <a:t>Mentha</a:t>
            </a:r>
            <a:r>
              <a:rPr lang="fr-FR" b="1" i="1" dirty="0"/>
              <a:t> </a:t>
            </a:r>
            <a:r>
              <a:rPr lang="fr-FR" b="1" dirty="0"/>
              <a:t>: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AB8D60A-F1BC-C77A-49FA-5802722BB2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500" y="3429000"/>
            <a:ext cx="5397500" cy="39497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A948965-A94C-7DF4-51DA-0DD0E82A8873}"/>
              </a:ext>
            </a:extLst>
          </p:cNvPr>
          <p:cNvSpPr txBox="1"/>
          <p:nvPr/>
        </p:nvSpPr>
        <p:spPr>
          <a:xfrm>
            <a:off x="277792" y="821803"/>
            <a:ext cx="577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 calice est plus ou moins en cloche, à 5 dents égales ou presqu’égales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88F0E2-3C68-61F8-A0F7-829C40AB6A37}"/>
              </a:ext>
            </a:extLst>
          </p:cNvPr>
          <p:cNvSpPr txBox="1"/>
          <p:nvPr/>
        </p:nvSpPr>
        <p:spPr>
          <a:xfrm>
            <a:off x="277792" y="1859977"/>
            <a:ext cx="651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Tube du. calice parcouru longitudinalement par 5 – 13 nervures principales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35D2DEB-1B1F-B700-6B0C-4AA5FBE023D8}"/>
              </a:ext>
            </a:extLst>
          </p:cNvPr>
          <p:cNvSpPr txBox="1"/>
          <p:nvPr/>
        </p:nvSpPr>
        <p:spPr>
          <a:xfrm>
            <a:off x="277792" y="2905246"/>
            <a:ext cx="6389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Corolle un peu en forme d’entonnoir à 4 divisions jamais exactement égales entre elles    - celles représentant la lèvre supérieure de la corolle est souvent échancrée au sommet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F9DEC12-A0ED-2F17-8D1D-EFECC4C8B5B2}"/>
              </a:ext>
            </a:extLst>
          </p:cNvPr>
          <p:cNvSpPr txBox="1"/>
          <p:nvPr/>
        </p:nvSpPr>
        <p:spPr>
          <a:xfrm>
            <a:off x="4572000" y="5851531"/>
            <a:ext cx="1967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(</a:t>
            </a:r>
            <a:r>
              <a:rPr lang="fr-FR" sz="1600" i="1" dirty="0" err="1"/>
              <a:t>Mentha</a:t>
            </a:r>
            <a:r>
              <a:rPr lang="fr-FR" sz="1600" i="1" dirty="0"/>
              <a:t> </a:t>
            </a:r>
            <a:r>
              <a:rPr lang="fr-FR" sz="1600" i="1" dirty="0" err="1"/>
              <a:t>aquatica</a:t>
            </a:r>
            <a:r>
              <a:rPr lang="fr-FR" sz="1600" i="1" dirty="0"/>
              <a:t>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31CB4A6-59B4-E516-1B55-1DE22D871B7D}"/>
              </a:ext>
            </a:extLst>
          </p:cNvPr>
          <p:cNvSpPr txBox="1"/>
          <p:nvPr/>
        </p:nvSpPr>
        <p:spPr>
          <a:xfrm>
            <a:off x="277792" y="3858182"/>
            <a:ext cx="539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Tube de la corolle ne dépassant pas le calice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0F49F2B-6AFC-F578-7C8E-5B4327B0B00E}"/>
              </a:ext>
            </a:extLst>
          </p:cNvPr>
          <p:cNvSpPr txBox="1"/>
          <p:nvPr/>
        </p:nvSpPr>
        <p:spPr>
          <a:xfrm>
            <a:off x="370390" y="4606724"/>
            <a:ext cx="6169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fleur des Menthes est généralement bisexuée mais chez plusieurs espèces les organes mâles sont réduits et la fleur devient </a:t>
            </a:r>
            <a:r>
              <a:rPr lang="fr-FR" dirty="0" err="1"/>
              <a:t>fonctionellemenrt</a:t>
            </a:r>
            <a:r>
              <a:rPr lang="fr-FR" dirty="0"/>
              <a:t> une fleur femelle</a:t>
            </a:r>
          </a:p>
        </p:txBody>
      </p:sp>
    </p:spTree>
    <p:extLst>
      <p:ext uri="{BB962C8B-B14F-4D97-AF65-F5344CB8AC3E}">
        <p14:creationId xmlns:p14="http://schemas.microsoft.com/office/powerpoint/2010/main" val="328185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E15E07FB-DBC9-FD26-4E00-53512DF63D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9100" y="-1"/>
            <a:ext cx="8872900" cy="579891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45CD494-E5B2-2D1E-0E99-82A2411FA9F7}"/>
              </a:ext>
            </a:extLst>
          </p:cNvPr>
          <p:cNvSpPr txBox="1"/>
          <p:nvPr/>
        </p:nvSpPr>
        <p:spPr>
          <a:xfrm>
            <a:off x="10174147" y="6083555"/>
            <a:ext cx="1932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(</a:t>
            </a:r>
            <a:r>
              <a:rPr lang="fr-FR" sz="1600" i="1" dirty="0" err="1"/>
              <a:t>Mentha</a:t>
            </a:r>
            <a:r>
              <a:rPr lang="fr-FR" sz="1600" i="1" dirty="0"/>
              <a:t> </a:t>
            </a:r>
            <a:r>
              <a:rPr lang="fr-FR" sz="1600" i="1" dirty="0" err="1"/>
              <a:t>longifolia</a:t>
            </a:r>
            <a:r>
              <a:rPr lang="fr-FR" sz="1600" dirty="0"/>
              <a:t>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D5A7A41-09A4-8E11-C76E-75A537201C95}"/>
              </a:ext>
            </a:extLst>
          </p:cNvPr>
          <p:cNvSpPr txBox="1"/>
          <p:nvPr/>
        </p:nvSpPr>
        <p:spPr>
          <a:xfrm>
            <a:off x="92597" y="162046"/>
            <a:ext cx="240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Genre </a:t>
            </a:r>
            <a:r>
              <a:rPr lang="fr-FR" b="1" dirty="0" err="1"/>
              <a:t>Mentha</a:t>
            </a:r>
            <a:r>
              <a:rPr lang="fr-FR" b="1" dirty="0"/>
              <a:t> </a:t>
            </a:r>
            <a:r>
              <a:rPr lang="fr-FR" dirty="0"/>
              <a:t>: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A7AEFE-8E5F-E274-94F5-DDD71C2D1905}"/>
              </a:ext>
            </a:extLst>
          </p:cNvPr>
          <p:cNvSpPr txBox="1"/>
          <p:nvPr/>
        </p:nvSpPr>
        <p:spPr>
          <a:xfrm>
            <a:off x="92597" y="1064871"/>
            <a:ext cx="2986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 </a:t>
            </a:r>
            <a:r>
              <a:rPr lang="fr-FR"/>
              <a:t>étamines écartées  </a:t>
            </a:r>
            <a:r>
              <a:rPr lang="fr-FR" dirty="0"/>
              <a:t>les unes des autres et dépassant </a:t>
            </a:r>
            <a:r>
              <a:rPr lang="fr-FR"/>
              <a:t>la corolle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3DF09CA-1FF4-1BDF-AEF9-3ACAF1A9FF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305" y="3243966"/>
            <a:ext cx="5397500" cy="39497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BDB099D-F1F4-1908-7E9F-B6092110EDB6}"/>
              </a:ext>
            </a:extLst>
          </p:cNvPr>
          <p:cNvSpPr txBox="1"/>
          <p:nvPr/>
        </p:nvSpPr>
        <p:spPr>
          <a:xfrm>
            <a:off x="210866" y="3622876"/>
            <a:ext cx="2462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4 parties du fruit sont ovoïdes, arrondies au sommet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467620-5AAA-177C-BF18-B5E2B508F963}"/>
              </a:ext>
            </a:extLst>
          </p:cNvPr>
          <p:cNvSpPr txBox="1"/>
          <p:nvPr/>
        </p:nvSpPr>
        <p:spPr>
          <a:xfrm>
            <a:off x="486137" y="6134582"/>
            <a:ext cx="2187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(</a:t>
            </a:r>
            <a:r>
              <a:rPr lang="fr-FR" sz="1600" i="1" dirty="0" err="1"/>
              <a:t>Mentha</a:t>
            </a:r>
            <a:r>
              <a:rPr lang="fr-FR" sz="1600" i="1" dirty="0"/>
              <a:t> </a:t>
            </a:r>
            <a:r>
              <a:rPr lang="fr-FR" sz="1600" i="1" dirty="0" err="1"/>
              <a:t>spicata</a:t>
            </a:r>
            <a:r>
              <a:rPr lang="fr-FR" sz="16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692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D9F6148-AC1F-76E2-9801-8E0300878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3686" y="92597"/>
            <a:ext cx="6473674" cy="5374105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F34EF1E-B44B-8C62-CBC0-9FD21900E445}"/>
              </a:ext>
            </a:extLst>
          </p:cNvPr>
          <p:cNvSpPr txBox="1"/>
          <p:nvPr/>
        </p:nvSpPr>
        <p:spPr>
          <a:xfrm>
            <a:off x="320842" y="365125"/>
            <a:ext cx="5325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3 - Le genre </a:t>
            </a:r>
            <a:r>
              <a:rPr lang="fr-FR" sz="3200" b="1" i="1" dirty="0" err="1"/>
              <a:t>Lycopus</a:t>
            </a:r>
            <a:r>
              <a:rPr lang="fr-FR" sz="3200" b="1" i="1" dirty="0"/>
              <a:t> 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191A488-FC90-4F9C-7824-79CE90C77C84}"/>
              </a:ext>
            </a:extLst>
          </p:cNvPr>
          <p:cNvSpPr txBox="1"/>
          <p:nvPr/>
        </p:nvSpPr>
        <p:spPr>
          <a:xfrm>
            <a:off x="8484243" y="5739229"/>
            <a:ext cx="2985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(</a:t>
            </a:r>
            <a:r>
              <a:rPr lang="fr-FR" sz="1600" i="1" dirty="0" err="1"/>
              <a:t>Lycopus</a:t>
            </a:r>
            <a:r>
              <a:rPr lang="fr-FR" sz="1600" i="1" dirty="0"/>
              <a:t> europaeus)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8625E7-1A19-6845-3032-082289143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741" y="5006806"/>
            <a:ext cx="1803400" cy="1803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C07441C-C4A3-E2F0-ACFC-BD20DC5D4D90}"/>
              </a:ext>
            </a:extLst>
          </p:cNvPr>
          <p:cNvSpPr txBox="1"/>
          <p:nvPr/>
        </p:nvSpPr>
        <p:spPr>
          <a:xfrm>
            <a:off x="320842" y="1088020"/>
            <a:ext cx="3626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14 espèces dans la flore mondiale mais </a:t>
            </a:r>
            <a:r>
              <a:rPr lang="fr-FR" b="1" dirty="0"/>
              <a:t>une seule espèce en France : </a:t>
            </a:r>
            <a:r>
              <a:rPr lang="fr-FR" b="1" i="1" dirty="0" err="1"/>
              <a:t>Lycopus</a:t>
            </a:r>
            <a:r>
              <a:rPr lang="fr-FR" b="1" i="1" dirty="0"/>
              <a:t> europaeus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2EFFD58-08DB-55D9-758E-D0793B430A90}"/>
              </a:ext>
            </a:extLst>
          </p:cNvPr>
          <p:cNvSpPr txBox="1"/>
          <p:nvPr/>
        </p:nvSpPr>
        <p:spPr>
          <a:xfrm>
            <a:off x="343078" y="3220830"/>
            <a:ext cx="3321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C’est une plante vivace qui pousse dans les endroits humides d’à  peu près toute la France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D87C233-7528-D89A-49BA-C23C3C099C3E}"/>
              </a:ext>
            </a:extLst>
          </p:cNvPr>
          <p:cNvSpPr txBox="1"/>
          <p:nvPr/>
        </p:nvSpPr>
        <p:spPr>
          <a:xfrm>
            <a:off x="362978" y="4281839"/>
            <a:ext cx="330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 taille varie de 25 cm à 1 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8A6A8E9-7FF3-7E5E-89F1-83329361B840}"/>
              </a:ext>
            </a:extLst>
          </p:cNvPr>
          <p:cNvSpPr txBox="1"/>
          <p:nvPr/>
        </p:nvSpPr>
        <p:spPr>
          <a:xfrm>
            <a:off x="405114" y="4992974"/>
            <a:ext cx="321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floraison a lieu de Juillet à Septembre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6D207DC-B1FF-6D61-F141-938F780715CD}"/>
              </a:ext>
            </a:extLst>
          </p:cNvPr>
          <p:cNvSpPr txBox="1"/>
          <p:nvPr/>
        </p:nvSpPr>
        <p:spPr>
          <a:xfrm>
            <a:off x="320842" y="5914663"/>
            <a:ext cx="305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Plante sans odeur particulière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089DC6A-EAF0-DFE4-1159-CF04387E36DD}"/>
              </a:ext>
            </a:extLst>
          </p:cNvPr>
          <p:cNvSpPr txBox="1"/>
          <p:nvPr/>
        </p:nvSpPr>
        <p:spPr>
          <a:xfrm>
            <a:off x="362978" y="2011350"/>
            <a:ext cx="3109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Noms vernaculaires :</a:t>
            </a:r>
          </a:p>
          <a:p>
            <a:r>
              <a:rPr lang="fr-FR" dirty="0"/>
              <a:t>Chanvre d’eau</a:t>
            </a:r>
          </a:p>
          <a:p>
            <a:r>
              <a:rPr lang="fr-FR" dirty="0"/>
              <a:t>Patte de loup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6D7113-7994-7423-7AC3-3057F20136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741" y="1544051"/>
            <a:ext cx="2348036" cy="281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50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68AF5CF-B647-7155-0B3A-86AEA71D9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3826" y="-1"/>
            <a:ext cx="2720051" cy="2720051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8658BCA-232F-0816-91DE-943DF79968D4}"/>
              </a:ext>
            </a:extLst>
          </p:cNvPr>
          <p:cNvSpPr txBox="1"/>
          <p:nvPr/>
        </p:nvSpPr>
        <p:spPr>
          <a:xfrm>
            <a:off x="474562" y="365125"/>
            <a:ext cx="280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Genre </a:t>
            </a:r>
            <a:r>
              <a:rPr lang="fr-FR" b="1" i="1" dirty="0" err="1"/>
              <a:t>Lycopus</a:t>
            </a:r>
            <a:r>
              <a:rPr lang="fr-FR" b="1" dirty="0"/>
              <a:t> </a:t>
            </a:r>
            <a:r>
              <a:rPr lang="fr-FR" dirty="0"/>
              <a:t>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9C61B25-4FAB-AA0D-3ECF-429095EA6CE8}"/>
              </a:ext>
            </a:extLst>
          </p:cNvPr>
          <p:cNvSpPr txBox="1"/>
          <p:nvPr/>
        </p:nvSpPr>
        <p:spPr>
          <a:xfrm>
            <a:off x="567159" y="734457"/>
            <a:ext cx="619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plante porte des groupes de fleurs sur une grande longueur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61624EA-91A7-6794-4C2D-1A9A983D0E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115" y="710878"/>
            <a:ext cx="1905000" cy="1905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36D9BC0-08E1-2196-9934-FDDD7F1126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399" y="1746755"/>
            <a:ext cx="2250716" cy="225071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3EAE39F-8795-AC19-3D52-0FEE74ADB599}"/>
              </a:ext>
            </a:extLst>
          </p:cNvPr>
          <p:cNvSpPr txBox="1"/>
          <p:nvPr/>
        </p:nvSpPr>
        <p:spPr>
          <a:xfrm>
            <a:off x="648182" y="1360024"/>
            <a:ext cx="4942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 feuilles sont,  ovales, allongées, aigues au sommet, profondément dentées et même divisées dans leur partie inférieure  (pennatifides)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19D3131-51FB-8E1C-DD97-7AA6A44785F2}"/>
              </a:ext>
            </a:extLst>
          </p:cNvPr>
          <p:cNvSpPr txBox="1"/>
          <p:nvPr/>
        </p:nvSpPr>
        <p:spPr>
          <a:xfrm>
            <a:off x="567158" y="2720050"/>
            <a:ext cx="522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feuilles supérieures sont sans pétiole mais les inférieures en  ont  un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E45BF80-2FBA-FEC1-638C-893C614061A0}"/>
              </a:ext>
            </a:extLst>
          </p:cNvPr>
          <p:cNvSpPr txBox="1"/>
          <p:nvPr/>
        </p:nvSpPr>
        <p:spPr>
          <a:xfrm>
            <a:off x="474562" y="3935392"/>
            <a:ext cx="458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4 faces de la tige sont parcourues chacune par un sillon assez profond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3DE1DAB-4D81-35FB-A061-B62DCC355317}"/>
              </a:ext>
            </a:extLst>
          </p:cNvPr>
          <p:cNvSpPr txBox="1"/>
          <p:nvPr/>
        </p:nvSpPr>
        <p:spPr>
          <a:xfrm>
            <a:off x="474562" y="5845215"/>
            <a:ext cx="446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plante possède une souche rampante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4417C41-6F09-C0AC-EB6B-F77D86344BB0}"/>
              </a:ext>
            </a:extLst>
          </p:cNvPr>
          <p:cNvSpPr txBox="1"/>
          <p:nvPr/>
        </p:nvSpPr>
        <p:spPr>
          <a:xfrm>
            <a:off x="474562" y="4982642"/>
            <a:ext cx="458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suc des feuilles fournit une teinture noire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8A24798-D943-9772-80A7-B24CF19204D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468" y="3429000"/>
            <a:ext cx="53975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57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07BB985-85C6-7FD5-68BF-F6AE6A47C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4500" y="0"/>
            <a:ext cx="5397500" cy="3530278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7F16222-F708-F41E-7D5B-8CB7C9CB95CE}"/>
              </a:ext>
            </a:extLst>
          </p:cNvPr>
          <p:cNvSpPr txBox="1"/>
          <p:nvPr/>
        </p:nvSpPr>
        <p:spPr>
          <a:xfrm>
            <a:off x="266218" y="254643"/>
            <a:ext cx="253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Genre  </a:t>
            </a:r>
            <a:r>
              <a:rPr lang="fr-FR" b="1" i="1" dirty="0" err="1"/>
              <a:t>Lycopus</a:t>
            </a:r>
            <a:r>
              <a:rPr lang="fr-FR" b="1" dirty="0"/>
              <a:t>     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5FAF46F-ADF5-E739-549A-6395DFDB0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17" y="3469703"/>
            <a:ext cx="3398616" cy="339861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31EAEF5-62F6-8623-8090-4E3C32F636AA}"/>
              </a:ext>
            </a:extLst>
          </p:cNvPr>
          <p:cNvSpPr txBox="1"/>
          <p:nvPr/>
        </p:nvSpPr>
        <p:spPr>
          <a:xfrm>
            <a:off x="277792" y="833377"/>
            <a:ext cx="6424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fleurs </a:t>
            </a:r>
            <a:r>
              <a:rPr lang="fr-FR" dirty="0"/>
              <a:t>sont disposées en faux verticilles compacts qui font des petites masses globuleuses  beaucoup plus courtes que les feuilles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14F3419-4EDD-0092-27EA-2B7F4732F8ED}"/>
              </a:ext>
            </a:extLst>
          </p:cNvPr>
          <p:cNvSpPr txBox="1"/>
          <p:nvPr/>
        </p:nvSpPr>
        <p:spPr>
          <a:xfrm>
            <a:off x="277792" y="1689904"/>
            <a:ext cx="6424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 calice </a:t>
            </a:r>
            <a:r>
              <a:rPr lang="fr-FR" dirty="0"/>
              <a:t>est largement ouvert à 5 divisions profondément séparées les unes des autres, se terminant par une pointe raide  presqu’épineuse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65A7358-DC71-BFCD-2A7D-4DBA2FF6F52F}"/>
              </a:ext>
            </a:extLst>
          </p:cNvPr>
          <p:cNvSpPr txBox="1"/>
          <p:nvPr/>
        </p:nvSpPr>
        <p:spPr>
          <a:xfrm>
            <a:off x="260510" y="2630067"/>
            <a:ext cx="6250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corolle est en entonnoir, à 4 lobes  dont l’un est échancré au sommet – le tube est dépassé par le sommet des divisions du calice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7325DC-B4D4-FD44-61F4-B0FFC4123AA7}"/>
              </a:ext>
            </a:extLst>
          </p:cNvPr>
          <p:cNvSpPr txBox="1"/>
          <p:nvPr/>
        </p:nvSpPr>
        <p:spPr>
          <a:xfrm>
            <a:off x="243068" y="3530278"/>
            <a:ext cx="768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Ces petites fleurs blanches sont marquées  de points rouges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5AE401F-3AB5-D1EA-72BA-B01433A3F30C}"/>
              </a:ext>
            </a:extLst>
          </p:cNvPr>
          <p:cNvSpPr txBox="1"/>
          <p:nvPr/>
        </p:nvSpPr>
        <p:spPr>
          <a:xfrm>
            <a:off x="261877" y="6234025"/>
            <a:ext cx="6030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Floraison en Juillet - Septembre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50ABD04-EF54-3969-C872-FBA230022D69}"/>
              </a:ext>
            </a:extLst>
          </p:cNvPr>
          <p:cNvSpPr txBox="1"/>
          <p:nvPr/>
        </p:nvSpPr>
        <p:spPr>
          <a:xfrm>
            <a:off x="260510" y="4983430"/>
            <a:ext cx="700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Elle sont beaucoup visitées par les Abeilles qui récoltent le nectar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62A0943-68E6-D667-8C67-5C7DA3C42C36}"/>
              </a:ext>
            </a:extLst>
          </p:cNvPr>
          <p:cNvGrpSpPr/>
          <p:nvPr/>
        </p:nvGrpSpPr>
        <p:grpSpPr>
          <a:xfrm>
            <a:off x="260510" y="4953000"/>
            <a:ext cx="8073422" cy="1905000"/>
            <a:chOff x="260510" y="4953000"/>
            <a:chExt cx="8073422" cy="190500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E26E6916-B16E-5CEC-513D-1DD1AA53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8932" y="4953000"/>
              <a:ext cx="1905000" cy="1905000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05EB898-E778-C9CC-BB93-58E6F8B5336E}"/>
                </a:ext>
              </a:extLst>
            </p:cNvPr>
            <p:cNvSpPr txBox="1"/>
            <p:nvPr/>
          </p:nvSpPr>
          <p:spPr>
            <a:xfrm>
              <a:off x="260510" y="5775767"/>
              <a:ext cx="48439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Fruit = tétrakène inclus dans le calice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ABDA6C39-2BC2-E733-59A5-9D88FCCCAF70}"/>
              </a:ext>
            </a:extLst>
          </p:cNvPr>
          <p:cNvSpPr txBox="1"/>
          <p:nvPr/>
        </p:nvSpPr>
        <p:spPr>
          <a:xfrm>
            <a:off x="358815" y="4119861"/>
            <a:ext cx="785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Seulement 2 étamines ont leurs anthères développées ; les 2 autres sont réduites à leur filet</a:t>
            </a:r>
          </a:p>
        </p:txBody>
      </p:sp>
    </p:spTree>
    <p:extLst>
      <p:ext uri="{BB962C8B-B14F-4D97-AF65-F5344CB8AC3E}">
        <p14:creationId xmlns:p14="http://schemas.microsoft.com/office/powerpoint/2010/main" val="22989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8223F-73C2-5DB1-E92B-6B9691D8B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BFBB37-136B-FC53-5590-EE02319D244B}"/>
              </a:ext>
            </a:extLst>
          </p:cNvPr>
          <p:cNvSpPr txBox="1"/>
          <p:nvPr/>
        </p:nvSpPr>
        <p:spPr>
          <a:xfrm>
            <a:off x="838200" y="365125"/>
            <a:ext cx="512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4 - Le genre </a:t>
            </a:r>
            <a:r>
              <a:rPr lang="fr-FR" sz="3200" b="1" i="1" dirty="0"/>
              <a:t>Ajuga :</a:t>
            </a:r>
          </a:p>
        </p:txBody>
      </p:sp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F23FE1C8-8530-31B9-8252-7B9FBE218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660" y="0"/>
            <a:ext cx="7908748" cy="5787342"/>
          </a:xfr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893DA0A-5613-FCAB-F962-7A455D109C9D}"/>
              </a:ext>
            </a:extLst>
          </p:cNvPr>
          <p:cNvSpPr txBox="1"/>
          <p:nvPr/>
        </p:nvSpPr>
        <p:spPr>
          <a:xfrm>
            <a:off x="590308" y="1388962"/>
            <a:ext cx="366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5</a:t>
            </a:r>
            <a:r>
              <a:rPr lang="fr-FR" dirty="0"/>
              <a:t> espèces dans la flore française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275B6C2-A4CE-4A72-F0C9-C349614D61A5}"/>
              </a:ext>
            </a:extLst>
          </p:cNvPr>
          <p:cNvSpPr txBox="1"/>
          <p:nvPr/>
        </p:nvSpPr>
        <p:spPr>
          <a:xfrm>
            <a:off x="590308" y="2048719"/>
            <a:ext cx="3240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Nom vernaculaire : Bugle.       </a:t>
            </a:r>
          </a:p>
          <a:p>
            <a:r>
              <a:rPr lang="fr-FR" dirty="0"/>
              <a:t>De </a:t>
            </a:r>
            <a:r>
              <a:rPr lang="fr-FR" b="1" dirty="0"/>
              <a:t>a</a:t>
            </a:r>
            <a:r>
              <a:rPr lang="fr-FR" dirty="0"/>
              <a:t> privatif </a:t>
            </a:r>
          </a:p>
          <a:p>
            <a:r>
              <a:rPr lang="fr-FR" dirty="0"/>
              <a:t>Et de j</a:t>
            </a:r>
            <a:r>
              <a:rPr lang="fr-FR" b="1" dirty="0"/>
              <a:t>ugum</a:t>
            </a:r>
            <a:r>
              <a:rPr lang="fr-FR" dirty="0"/>
              <a:t> : joug</a:t>
            </a:r>
          </a:p>
          <a:p>
            <a:r>
              <a:rPr lang="fr-FR" dirty="0"/>
              <a:t>Fleur à corolle sans lèvre supérieure développée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59412A9-0A90-4BD0-E621-8A01550B831F}"/>
              </a:ext>
            </a:extLst>
          </p:cNvPr>
          <p:cNvSpPr txBox="1"/>
          <p:nvPr/>
        </p:nvSpPr>
        <p:spPr>
          <a:xfrm>
            <a:off x="590308" y="3854370"/>
            <a:ext cx="3078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Plantes généralement basses et trapues, plus ou moins poilues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CC82DA5-E463-9EAB-F3F3-AF6A173694DA}"/>
              </a:ext>
            </a:extLst>
          </p:cNvPr>
          <p:cNvSpPr txBox="1"/>
          <p:nvPr/>
        </p:nvSpPr>
        <p:spPr>
          <a:xfrm>
            <a:off x="590308" y="4722471"/>
            <a:ext cx="248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Fleurs de couleur variée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233E941-5960-BD05-EE3A-2E32B23974A5}"/>
              </a:ext>
            </a:extLst>
          </p:cNvPr>
          <p:cNvSpPr txBox="1"/>
          <p:nvPr/>
        </p:nvSpPr>
        <p:spPr>
          <a:xfrm>
            <a:off x="590308" y="5602147"/>
            <a:ext cx="3078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Plantes annuelles, bisannuelles ou vivaces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FDBC174-29A8-30EF-21D2-AF94A5EC834D}"/>
              </a:ext>
            </a:extLst>
          </p:cNvPr>
          <p:cNvSpPr txBox="1"/>
          <p:nvPr/>
        </p:nvSpPr>
        <p:spPr>
          <a:xfrm>
            <a:off x="5486400" y="609382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(Photos  </a:t>
            </a:r>
            <a:r>
              <a:rPr lang="fr-FR" sz="1200" dirty="0"/>
              <a:t>C. Granger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0067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9F4842-BEC9-7BC7-F04F-9BE35F7CD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103DA76-E802-AAF0-8FCD-96FC84134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641"/>
            <a:ext cx="7203830" cy="2656412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DFCF59D-CBE0-7566-324E-DA75CD333BCA}"/>
              </a:ext>
            </a:extLst>
          </p:cNvPr>
          <p:cNvSpPr txBox="1"/>
          <p:nvPr/>
        </p:nvSpPr>
        <p:spPr>
          <a:xfrm>
            <a:off x="555585" y="196770"/>
            <a:ext cx="31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Genre </a:t>
            </a:r>
            <a:r>
              <a:rPr lang="fr-FR" b="1" i="1" dirty="0"/>
              <a:t>Ajuga </a:t>
            </a:r>
            <a:r>
              <a:rPr lang="fr-FR" b="1" dirty="0"/>
              <a:t>: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0442EE9-3CA5-E66B-A9BC-FA274DF883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384" y="655697"/>
            <a:ext cx="3984619" cy="265641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6ED5256-5E34-6B0B-6F0E-8D07B6BC7E28}"/>
              </a:ext>
            </a:extLst>
          </p:cNvPr>
          <p:cNvSpPr txBox="1"/>
          <p:nvPr/>
        </p:nvSpPr>
        <p:spPr>
          <a:xfrm>
            <a:off x="555585" y="3301945"/>
            <a:ext cx="234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</a:t>
            </a:r>
            <a:r>
              <a:rPr lang="fr-FR" sz="1600" i="1" dirty="0"/>
              <a:t>Ajuga </a:t>
            </a:r>
            <a:r>
              <a:rPr lang="fr-FR" sz="1600" i="1" dirty="0" err="1"/>
              <a:t>pyramidalis</a:t>
            </a:r>
            <a:r>
              <a:rPr lang="fr-FR" sz="1600" i="1" dirty="0"/>
              <a:t>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F757954-93FA-9679-F228-84AAE95CA4E4}"/>
              </a:ext>
            </a:extLst>
          </p:cNvPr>
          <p:cNvSpPr txBox="1"/>
          <p:nvPr/>
        </p:nvSpPr>
        <p:spPr>
          <a:xfrm>
            <a:off x="3206187" y="6492875"/>
            <a:ext cx="224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</a:t>
            </a:r>
            <a:r>
              <a:rPr lang="fr-FR" sz="1600" i="1" dirty="0"/>
              <a:t>Ajuga </a:t>
            </a:r>
            <a:r>
              <a:rPr lang="fr-FR" sz="1600" i="1" dirty="0" err="1"/>
              <a:t>reptans</a:t>
            </a:r>
            <a:r>
              <a:rPr lang="fr-FR" sz="1600" i="1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BDCD4D4-AB02-8205-08E3-18071C07F4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196" y="111639"/>
            <a:ext cx="6390267" cy="4676172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4D82272-B1C8-6D1A-028A-B3A7358BB50F}"/>
              </a:ext>
            </a:extLst>
          </p:cNvPr>
          <p:cNvSpPr txBox="1"/>
          <p:nvPr/>
        </p:nvSpPr>
        <p:spPr>
          <a:xfrm>
            <a:off x="337074" y="3827635"/>
            <a:ext cx="5114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Des feuilles aux formes variées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2049057-70B4-2EC7-A16C-B6F073374332}"/>
              </a:ext>
            </a:extLst>
          </p:cNvPr>
          <p:cNvSpPr txBox="1"/>
          <p:nvPr/>
        </p:nvSpPr>
        <p:spPr>
          <a:xfrm>
            <a:off x="7349780" y="4676172"/>
            <a:ext cx="429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Feuilles découpes en 3 segments linéaires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C208212-2E26-D9D9-644B-452CAE5E87E6}"/>
              </a:ext>
            </a:extLst>
          </p:cNvPr>
          <p:cNvSpPr txBox="1"/>
          <p:nvPr/>
        </p:nvSpPr>
        <p:spPr>
          <a:xfrm>
            <a:off x="7349780" y="5127585"/>
            <a:ext cx="4201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Feuilles toutes sessiles, linéaires,  entières ou dentées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59B0543-ED6E-925C-A373-F51CB9023AA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497" y="45694"/>
            <a:ext cx="2297333" cy="229733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1E4991A-6C51-D582-8204-FAC142DDDD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525" y="419205"/>
            <a:ext cx="1900206" cy="3222514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64957791-8C29-4DF3-FC6A-065637F2FE55}"/>
              </a:ext>
            </a:extLst>
          </p:cNvPr>
          <p:cNvSpPr txBox="1"/>
          <p:nvPr/>
        </p:nvSpPr>
        <p:spPr>
          <a:xfrm>
            <a:off x="3727048" y="2476368"/>
            <a:ext cx="197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</a:t>
            </a:r>
            <a:r>
              <a:rPr lang="fr-FR" sz="1600" i="1" dirty="0"/>
              <a:t>A. </a:t>
            </a:r>
            <a:r>
              <a:rPr lang="fr-FR" sz="1600" i="1" dirty="0" err="1"/>
              <a:t>genevensis</a:t>
            </a:r>
            <a:r>
              <a:rPr lang="fr-FR" sz="1600" i="1" dirty="0"/>
              <a:t>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CD97103-DD70-84BD-508F-BEB447060E74}"/>
              </a:ext>
            </a:extLst>
          </p:cNvPr>
          <p:cNvSpPr txBox="1"/>
          <p:nvPr/>
        </p:nvSpPr>
        <p:spPr>
          <a:xfrm>
            <a:off x="7349780" y="5879847"/>
            <a:ext cx="448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Feuilles parfois portées par des stolons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51536FB8-8240-9320-867C-A1419F73C4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629" y="179035"/>
            <a:ext cx="2297333" cy="22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9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0BA80-3325-BC88-D397-20216EACF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58" y="-191056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 dirty="0"/>
              <a:t>Place de cette famille dans la classification :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2835215-BB65-8631-6B56-F98E62A1B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40" y="637847"/>
            <a:ext cx="8663250" cy="647939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19205E-0918-56C2-D238-A1617D05044F}"/>
              </a:ext>
            </a:extLst>
          </p:cNvPr>
          <p:cNvSpPr/>
          <p:nvPr/>
        </p:nvSpPr>
        <p:spPr>
          <a:xfrm>
            <a:off x="471340" y="782425"/>
            <a:ext cx="979602" cy="500924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U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D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fr-FR" dirty="0" err="1">
                <a:solidFill>
                  <a:schemeClr val="tx1"/>
                </a:solidFill>
              </a:rPr>
              <a:t>T</a:t>
            </a:r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dirty="0">
                <a:solidFill>
                  <a:schemeClr val="tx1"/>
                </a:solidFill>
              </a:rPr>
              <a:t>Y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D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31C21B3-1B9C-258A-813C-772E696003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982622"/>
            <a:ext cx="2286000" cy="2095500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2DCC1EC5-934F-9A48-C8A5-F1E9054EA471}"/>
              </a:ext>
            </a:extLst>
          </p:cNvPr>
          <p:cNvGrpSpPr/>
          <p:nvPr/>
        </p:nvGrpSpPr>
        <p:grpSpPr>
          <a:xfrm>
            <a:off x="5769204" y="3429000"/>
            <a:ext cx="6353667" cy="2236508"/>
            <a:chOff x="5769204" y="3429000"/>
            <a:chExt cx="6353667" cy="2236508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D947D9E-0C77-7875-41F0-43D5E35209FD}"/>
                </a:ext>
              </a:extLst>
            </p:cNvPr>
            <p:cNvSpPr txBox="1"/>
            <p:nvPr/>
          </p:nvSpPr>
          <p:spPr>
            <a:xfrm>
              <a:off x="9351391" y="3429000"/>
              <a:ext cx="27714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Ce sont des Dicotylédones évoluées</a:t>
              </a:r>
            </a:p>
            <a:p>
              <a:r>
                <a:rPr lang="fr-FR" dirty="0"/>
                <a:t>de la. Sous-classe des ASTERIDEES </a:t>
              </a:r>
            </a:p>
          </p:txBody>
        </p:sp>
        <p:cxnSp>
          <p:nvCxnSpPr>
            <p:cNvPr id="14" name="Connecteur en angle 13">
              <a:extLst>
                <a:ext uri="{FF2B5EF4-FFF2-40B4-BE49-F238E27FC236}">
                  <a16:creationId xmlns:a16="http://schemas.microsoft.com/office/drawing/2014/main" id="{1C716DF2-706D-94B3-70FD-4E4B8762A1D5}"/>
                </a:ext>
              </a:extLst>
            </p:cNvPr>
            <p:cNvCxnSpPr/>
            <p:nvPr/>
          </p:nvCxnSpPr>
          <p:spPr>
            <a:xfrm rot="10800000" flipV="1">
              <a:off x="5769204" y="4543719"/>
              <a:ext cx="3582186" cy="1121789"/>
            </a:xfrm>
            <a:prstGeom prst="bentConnector3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824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E74FA24-77EB-4E5B-DC37-14C3A0BD7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495" y="-286015"/>
            <a:ext cx="5711197" cy="4179252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E5FA942-15EF-E2DE-6CE2-037FDB6C06FC}"/>
              </a:ext>
            </a:extLst>
          </p:cNvPr>
          <p:cNvSpPr txBox="1"/>
          <p:nvPr/>
        </p:nvSpPr>
        <p:spPr>
          <a:xfrm>
            <a:off x="582930" y="365125"/>
            <a:ext cx="326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Genre </a:t>
            </a:r>
            <a:r>
              <a:rPr lang="fr-FR" b="1" i="1" dirty="0"/>
              <a:t>Ajuga</a:t>
            </a:r>
            <a:r>
              <a:rPr lang="fr-FR" b="1" dirty="0"/>
              <a:t> </a:t>
            </a:r>
            <a:r>
              <a:rPr lang="fr-FR" dirty="0"/>
              <a:t>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64D354B-6075-92CB-5AEF-3EE5649E43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996" y="-588789"/>
            <a:ext cx="4929484" cy="36072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70A47EC-855B-6E6C-0507-39650F376A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675" y="3893237"/>
            <a:ext cx="4068424" cy="297712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B38EF59-2B18-49B2-8225-0015559F2151}"/>
              </a:ext>
            </a:extLst>
          </p:cNvPr>
          <p:cNvSpPr txBox="1"/>
          <p:nvPr/>
        </p:nvSpPr>
        <p:spPr>
          <a:xfrm>
            <a:off x="240030" y="1434892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(photos </a:t>
            </a:r>
            <a:r>
              <a:rPr lang="fr-FR" sz="1400" dirty="0" err="1"/>
              <a:t>C.Granger</a:t>
            </a:r>
            <a:r>
              <a:rPr lang="fr-FR" dirty="0"/>
              <a:t>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D5A5A9C-05CF-18F8-F490-4B96AA9F430D}"/>
              </a:ext>
            </a:extLst>
          </p:cNvPr>
          <p:cNvSpPr txBox="1"/>
          <p:nvPr/>
        </p:nvSpPr>
        <p:spPr>
          <a:xfrm>
            <a:off x="389055" y="3028022"/>
            <a:ext cx="7659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des corolles marcescentes de couleur variée mais toujours </a:t>
            </a:r>
          </a:p>
          <a:p>
            <a:r>
              <a:rPr lang="fr-FR" dirty="0"/>
              <a:t>zygomorphes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BC9E2F9-CAE3-A4EB-80D8-15B85F1D36D1}"/>
              </a:ext>
            </a:extLst>
          </p:cNvPr>
          <p:cNvSpPr txBox="1"/>
          <p:nvPr/>
        </p:nvSpPr>
        <p:spPr>
          <a:xfrm>
            <a:off x="109901" y="3778333"/>
            <a:ext cx="7032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- une lèvre supérieure réduite à  une languette bidentée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FB6B783-D4F7-6907-6FF0-8F00D261060F}"/>
              </a:ext>
            </a:extLst>
          </p:cNvPr>
          <p:cNvSpPr txBox="1"/>
          <p:nvPr/>
        </p:nvSpPr>
        <p:spPr>
          <a:xfrm>
            <a:off x="109901" y="4411205"/>
            <a:ext cx="579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- une lèvre inférieure </a:t>
            </a:r>
            <a:r>
              <a:rPr lang="fr-FR" b="1" dirty="0"/>
              <a:t>à 3 </a:t>
            </a:r>
            <a:r>
              <a:rPr lang="fr-FR" dirty="0"/>
              <a:t>lobes  dont le médian est bilobé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FD22840-948D-C3E3-D034-9D96DE798839}"/>
              </a:ext>
            </a:extLst>
          </p:cNvPr>
          <p:cNvSpPr txBox="1"/>
          <p:nvPr/>
        </p:nvSpPr>
        <p:spPr>
          <a:xfrm>
            <a:off x="109901" y="4795163"/>
            <a:ext cx="676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une corolle avec un tube muni d’un anneau de poils à l’intérieur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7566F92-4873-0836-D6CB-6094314B4C04}"/>
              </a:ext>
            </a:extLst>
          </p:cNvPr>
          <p:cNvSpPr txBox="1"/>
          <p:nvPr/>
        </p:nvSpPr>
        <p:spPr>
          <a:xfrm>
            <a:off x="109901" y="5197135"/>
            <a:ext cx="583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un calice à 5 dents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3702A4-5621-6114-AA6C-8BEE38A62630}"/>
              </a:ext>
            </a:extLst>
          </p:cNvPr>
          <p:cNvSpPr txBox="1"/>
          <p:nvPr/>
        </p:nvSpPr>
        <p:spPr>
          <a:xfrm>
            <a:off x="109901" y="5659899"/>
            <a:ext cx="774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- 4 étamines à filets parallèles qui font saillie au dessous de la lèvre supérieure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AA30F2D-364C-1C92-CFDD-0EA30C49E45A}"/>
              </a:ext>
            </a:extLst>
          </p:cNvPr>
          <p:cNvGrpSpPr/>
          <p:nvPr/>
        </p:nvGrpSpPr>
        <p:grpSpPr>
          <a:xfrm>
            <a:off x="109901" y="4044783"/>
            <a:ext cx="7903775" cy="2485319"/>
            <a:chOff x="109901" y="4044783"/>
            <a:chExt cx="7903775" cy="2485319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6A45D06-F5FB-F51B-5D4A-F58C89102C10}"/>
                </a:ext>
              </a:extLst>
            </p:cNvPr>
            <p:cNvSpPr txBox="1"/>
            <p:nvPr/>
          </p:nvSpPr>
          <p:spPr>
            <a:xfrm>
              <a:off x="109901" y="6160770"/>
              <a:ext cx="7815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- 4 akènes arrondis au sommet, sans poils,  enveloppés dans le calice accrescent </a:t>
              </a: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15A5AEB4-C4FE-D4B3-E240-6DC00E069D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14469" y="4044783"/>
              <a:ext cx="1399207" cy="1270985"/>
            </a:xfrm>
            <a:prstGeom prst="rect">
              <a:avLst/>
            </a:prstGeom>
          </p:spPr>
        </p:pic>
      </p:grpSp>
      <p:sp>
        <p:nvSpPr>
          <p:cNvPr id="19" name="Cadre 18">
            <a:extLst>
              <a:ext uri="{FF2B5EF4-FFF2-40B4-BE49-F238E27FC236}">
                <a16:creationId xmlns:a16="http://schemas.microsoft.com/office/drawing/2014/main" id="{433799D5-9440-B4B7-56DA-A3F8355845E1}"/>
              </a:ext>
            </a:extLst>
          </p:cNvPr>
          <p:cNvSpPr/>
          <p:nvPr/>
        </p:nvSpPr>
        <p:spPr>
          <a:xfrm>
            <a:off x="594360" y="1841466"/>
            <a:ext cx="1623060" cy="1000723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Corolle unilabiée 0/3</a:t>
            </a:r>
          </a:p>
        </p:txBody>
      </p:sp>
    </p:spTree>
    <p:extLst>
      <p:ext uri="{BB962C8B-B14F-4D97-AF65-F5344CB8AC3E}">
        <p14:creationId xmlns:p14="http://schemas.microsoft.com/office/powerpoint/2010/main" val="111157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3" grpId="0"/>
      <p:bldP spid="5" grpId="0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9FD05D-13A6-C30B-CCCE-04482D16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-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97797F4-1827-953F-F20A-86CA28F7EF4E}"/>
              </a:ext>
            </a:extLst>
          </p:cNvPr>
          <p:cNvSpPr txBox="1"/>
          <p:nvPr/>
        </p:nvSpPr>
        <p:spPr>
          <a:xfrm>
            <a:off x="354330" y="230188"/>
            <a:ext cx="449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-5- Genre </a:t>
            </a:r>
            <a:r>
              <a:rPr lang="fr-FR" sz="3200" b="1" i="1" dirty="0" err="1"/>
              <a:t>Teucrium</a:t>
            </a:r>
            <a:r>
              <a:rPr lang="fr-FR" sz="3200" b="1" i="1" dirty="0"/>
              <a:t> </a:t>
            </a:r>
            <a:r>
              <a:rPr lang="fr-FR" sz="3200" b="1" dirty="0"/>
              <a:t>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6C1974-E60D-0A11-399D-C9DB6A0EC9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44450"/>
            <a:ext cx="5080000" cy="67691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3296E25-26F1-20CC-CC60-C1367C8068FA}"/>
              </a:ext>
            </a:extLst>
          </p:cNvPr>
          <p:cNvSpPr txBox="1"/>
          <p:nvPr/>
        </p:nvSpPr>
        <p:spPr>
          <a:xfrm>
            <a:off x="651510" y="1451610"/>
            <a:ext cx="363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16 espèces dans la flore française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E2BF467-C88D-391B-C8E6-0B2FF501C27D}"/>
              </a:ext>
            </a:extLst>
          </p:cNvPr>
          <p:cNvSpPr txBox="1"/>
          <p:nvPr/>
        </p:nvSpPr>
        <p:spPr>
          <a:xfrm>
            <a:off x="651510" y="2034540"/>
            <a:ext cx="481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Nom vernaculaire : Germandrée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DC0FA32-5BFD-7004-8004-2C2B03A991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687" y="1891368"/>
            <a:ext cx="3568533" cy="427942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8442FDF-28AF-514C-EF3E-358765E61801}"/>
              </a:ext>
            </a:extLst>
          </p:cNvPr>
          <p:cNvSpPr txBox="1"/>
          <p:nvPr/>
        </p:nvSpPr>
        <p:spPr>
          <a:xfrm>
            <a:off x="651510" y="2457589"/>
            <a:ext cx="485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sont des plantes souvent aromatiques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D94C7BF-EDAB-1789-D26C-BFC5A4002483}"/>
              </a:ext>
            </a:extLst>
          </p:cNvPr>
          <p:cNvSpPr txBox="1"/>
          <p:nvPr/>
        </p:nvSpPr>
        <p:spPr>
          <a:xfrm>
            <a:off x="4846320" y="6170792"/>
            <a:ext cx="2366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Teucrium</a:t>
            </a:r>
            <a:r>
              <a:rPr lang="fr-FR" sz="1400" dirty="0"/>
              <a:t> </a:t>
            </a:r>
            <a:r>
              <a:rPr lang="fr-FR" sz="1400" dirty="0" err="1"/>
              <a:t>polium</a:t>
            </a:r>
            <a:endParaRPr lang="fr-FR" sz="1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0C7DBA-9851-196B-636C-7768610E1485}"/>
              </a:ext>
            </a:extLst>
          </p:cNvPr>
          <p:cNvSpPr txBox="1"/>
          <p:nvPr/>
        </p:nvSpPr>
        <p:spPr>
          <a:xfrm>
            <a:off x="592155" y="4031080"/>
            <a:ext cx="3568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Dans ce genre on rencontre 2 types d’inflorescences : </a:t>
            </a:r>
          </a:p>
          <a:p>
            <a:r>
              <a:rPr lang="fr-FR" dirty="0"/>
              <a:t>   -inflorescence capitée</a:t>
            </a:r>
          </a:p>
          <a:p>
            <a:r>
              <a:rPr lang="fr-FR" dirty="0"/>
              <a:t>   inflorescence </a:t>
            </a:r>
            <a:r>
              <a:rPr lang="fr-FR" dirty="0" err="1"/>
              <a:t>pseudoverticillée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4FA687-6743-734B-3974-B5DBE5A4D151}"/>
              </a:ext>
            </a:extLst>
          </p:cNvPr>
          <p:cNvSpPr txBox="1"/>
          <p:nvPr/>
        </p:nvSpPr>
        <p:spPr>
          <a:xfrm>
            <a:off x="651510" y="3091697"/>
            <a:ext cx="3388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plupart sont des arbrisseaux</a:t>
            </a:r>
          </a:p>
          <a:p>
            <a:r>
              <a:rPr lang="fr-FR" dirty="0"/>
              <a:t>( plantes ligneuses à la base)</a:t>
            </a:r>
          </a:p>
        </p:txBody>
      </p:sp>
    </p:spTree>
    <p:extLst>
      <p:ext uri="{BB962C8B-B14F-4D97-AF65-F5344CB8AC3E}">
        <p14:creationId xmlns:p14="http://schemas.microsoft.com/office/powerpoint/2010/main" val="257598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F322A0A-82DA-899D-5306-C7038352A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5332" y="0"/>
            <a:ext cx="2445602" cy="2258106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9B2050-EEE6-5C1E-C186-9F7394EEE072}"/>
              </a:ext>
            </a:extLst>
          </p:cNvPr>
          <p:cNvSpPr txBox="1"/>
          <p:nvPr/>
        </p:nvSpPr>
        <p:spPr>
          <a:xfrm>
            <a:off x="669472" y="339725"/>
            <a:ext cx="393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Genre </a:t>
            </a:r>
            <a:r>
              <a:rPr lang="fr-FR" b="1" dirty="0" err="1"/>
              <a:t>Teucrium</a:t>
            </a:r>
            <a:r>
              <a:rPr lang="fr-FR" b="1" dirty="0"/>
              <a:t> : la feuille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EDBCC8-6686-54A4-15C4-DC4ECCD810D0}"/>
              </a:ext>
            </a:extLst>
          </p:cNvPr>
          <p:cNvSpPr txBox="1"/>
          <p:nvPr/>
        </p:nvSpPr>
        <p:spPr>
          <a:xfrm>
            <a:off x="9960429" y="2416629"/>
            <a:ext cx="200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/>
              <a:t>Teucrium</a:t>
            </a:r>
            <a:r>
              <a:rPr lang="fr-FR" b="1" i="1" dirty="0"/>
              <a:t> botrys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FCD6646-0CD0-91C1-9BA6-9984E06720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4149" y="0"/>
            <a:ext cx="3811183" cy="225810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4971F7B-62C4-4DCD-0B84-09B78BC7377F}"/>
              </a:ext>
            </a:extLst>
          </p:cNvPr>
          <p:cNvSpPr txBox="1"/>
          <p:nvPr/>
        </p:nvSpPr>
        <p:spPr>
          <a:xfrm>
            <a:off x="6468329" y="2231963"/>
            <a:ext cx="2547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/>
              <a:t>Teucrium</a:t>
            </a:r>
            <a:r>
              <a:rPr lang="fr-FR" sz="1400" b="1" i="1" dirty="0"/>
              <a:t> </a:t>
            </a:r>
            <a:r>
              <a:rPr lang="fr-FR" sz="1400" b="1" i="1" dirty="0" err="1"/>
              <a:t>fruticans</a:t>
            </a:r>
            <a:endParaRPr lang="fr-FR" sz="1400" b="1" i="1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C27C6CB-99CE-3040-C60E-57F371AC59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4500" y="925170"/>
            <a:ext cx="3029649" cy="285749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5B7A2F4-6960-6AF1-AED8-97E75AACE4E2}"/>
              </a:ext>
            </a:extLst>
          </p:cNvPr>
          <p:cNvSpPr txBox="1"/>
          <p:nvPr/>
        </p:nvSpPr>
        <p:spPr>
          <a:xfrm>
            <a:off x="3184071" y="3853543"/>
            <a:ext cx="2188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/>
              <a:t>Teucrium</a:t>
            </a:r>
            <a:r>
              <a:rPr lang="fr-FR" sz="1400" b="1" i="1" dirty="0"/>
              <a:t> </a:t>
            </a:r>
            <a:r>
              <a:rPr lang="fr-FR" sz="1400" b="1" i="1" dirty="0" err="1"/>
              <a:t>polium</a:t>
            </a:r>
            <a:endParaRPr lang="fr-FR" sz="1400" b="1" i="1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94FC3B3-9306-6FD6-BB40-56168891F8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323" y="2799381"/>
            <a:ext cx="4952354" cy="361026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77A21F3-7758-BA9F-D9F7-AAD1B1CAC12C}"/>
              </a:ext>
            </a:extLst>
          </p:cNvPr>
          <p:cNvSpPr txBox="1"/>
          <p:nvPr/>
        </p:nvSpPr>
        <p:spPr>
          <a:xfrm>
            <a:off x="7952014" y="6492875"/>
            <a:ext cx="3401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/>
              <a:t>Teucrium</a:t>
            </a:r>
            <a:r>
              <a:rPr lang="fr-FR" sz="1400" b="1" i="1" dirty="0"/>
              <a:t> </a:t>
            </a:r>
            <a:r>
              <a:rPr lang="fr-FR" sz="1400" b="1" i="1" dirty="0" err="1"/>
              <a:t>flavum</a:t>
            </a:r>
            <a:endParaRPr lang="fr-FR" sz="1400" b="1" i="1" dirty="0"/>
          </a:p>
        </p:txBody>
      </p:sp>
      <p:sp>
        <p:nvSpPr>
          <p:cNvPr id="17" name="Cadre 16">
            <a:extLst>
              <a:ext uri="{FF2B5EF4-FFF2-40B4-BE49-F238E27FC236}">
                <a16:creationId xmlns:a16="http://schemas.microsoft.com/office/drawing/2014/main" id="{31DABCD4-26B0-9C90-968F-F1210A3F2B57}"/>
              </a:ext>
            </a:extLst>
          </p:cNvPr>
          <p:cNvSpPr/>
          <p:nvPr/>
        </p:nvSpPr>
        <p:spPr>
          <a:xfrm>
            <a:off x="0" y="1690688"/>
            <a:ext cx="2774500" cy="1542369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Des feuilles très différentes d’une espèce à l’autre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D3A6C82-8A58-63AE-78A3-EA30267DB2A0}"/>
              </a:ext>
            </a:extLst>
          </p:cNvPr>
          <p:cNvSpPr txBox="1"/>
          <p:nvPr/>
        </p:nvSpPr>
        <p:spPr>
          <a:xfrm>
            <a:off x="146957" y="4161320"/>
            <a:ext cx="6718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-La feuille peut être ovale, entière, avec un pétiole court:  </a:t>
            </a:r>
            <a:r>
              <a:rPr lang="fr-FR" i="1" dirty="0" err="1"/>
              <a:t>T</a:t>
            </a:r>
            <a:r>
              <a:rPr lang="fr-FR" i="1" dirty="0"/>
              <a:t> marum, </a:t>
            </a:r>
            <a:r>
              <a:rPr lang="fr-FR" i="1" dirty="0" err="1"/>
              <a:t>T</a:t>
            </a:r>
            <a:r>
              <a:rPr lang="fr-FR" i="1" dirty="0"/>
              <a:t>. </a:t>
            </a:r>
            <a:r>
              <a:rPr lang="fr-FR" i="1" dirty="0" err="1"/>
              <a:t>fruticans</a:t>
            </a:r>
            <a:endParaRPr lang="fr-FR" i="1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43907BF-C8E9-21E5-FB43-4BF159A2115A}"/>
              </a:ext>
            </a:extLst>
          </p:cNvPr>
          <p:cNvSpPr txBox="1"/>
          <p:nvPr/>
        </p:nvSpPr>
        <p:spPr>
          <a:xfrm>
            <a:off x="146957" y="4979594"/>
            <a:ext cx="679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-Elle peut être crénelée :</a:t>
            </a:r>
            <a:r>
              <a:rPr lang="fr-FR" i="1" dirty="0"/>
              <a:t> </a:t>
            </a:r>
            <a:r>
              <a:rPr lang="fr-FR" i="1" dirty="0" err="1"/>
              <a:t>T</a:t>
            </a:r>
            <a:r>
              <a:rPr lang="fr-FR" i="1" dirty="0"/>
              <a:t>. </a:t>
            </a:r>
            <a:r>
              <a:rPr lang="fr-FR" i="1" dirty="0" err="1"/>
              <a:t>flavum</a:t>
            </a:r>
            <a:r>
              <a:rPr lang="fr-FR" i="1" dirty="0"/>
              <a:t> </a:t>
            </a:r>
            <a:r>
              <a:rPr lang="fr-FR" i="1" dirty="0" err="1"/>
              <a:t>T</a:t>
            </a:r>
            <a:r>
              <a:rPr lang="fr-FR" i="1" dirty="0"/>
              <a:t>. </a:t>
            </a:r>
            <a:r>
              <a:rPr lang="fr-FR" i="1" dirty="0" err="1"/>
              <a:t>polium</a:t>
            </a:r>
            <a:endParaRPr lang="fr-FR" i="1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887794E-4C29-D15C-7F58-9C81577B3C4C}"/>
              </a:ext>
            </a:extLst>
          </p:cNvPr>
          <p:cNvSpPr txBox="1"/>
          <p:nvPr/>
        </p:nvSpPr>
        <p:spPr>
          <a:xfrm>
            <a:off x="146957" y="5666014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Elle peut être divisée en lanières : </a:t>
            </a:r>
            <a:r>
              <a:rPr lang="fr-FR" b="1" i="1" dirty="0" err="1"/>
              <a:t>T</a:t>
            </a:r>
            <a:r>
              <a:rPr lang="fr-FR" b="1" i="1" dirty="0"/>
              <a:t>. botrys</a:t>
            </a:r>
          </a:p>
        </p:txBody>
      </p:sp>
    </p:spTree>
    <p:extLst>
      <p:ext uri="{BB962C8B-B14F-4D97-AF65-F5344CB8AC3E}">
        <p14:creationId xmlns:p14="http://schemas.microsoft.com/office/powerpoint/2010/main" val="420345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E0BF80C-7565-8999-806E-9B7585F33783}"/>
              </a:ext>
            </a:extLst>
          </p:cNvPr>
          <p:cNvSpPr txBox="1"/>
          <p:nvPr/>
        </p:nvSpPr>
        <p:spPr>
          <a:xfrm>
            <a:off x="365760" y="365125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Genre </a:t>
            </a:r>
            <a:r>
              <a:rPr lang="fr-FR" b="1" i="1" dirty="0" err="1"/>
              <a:t>Teucrium</a:t>
            </a:r>
            <a:r>
              <a:rPr lang="fr-FR" b="1" i="1" dirty="0"/>
              <a:t> </a:t>
            </a:r>
            <a:r>
              <a:rPr lang="fr-FR" dirty="0"/>
              <a:t>: la fleur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9C43654-9754-F6F7-DB79-3E484319EE26}"/>
              </a:ext>
            </a:extLst>
          </p:cNvPr>
          <p:cNvSpPr txBox="1"/>
          <p:nvPr/>
        </p:nvSpPr>
        <p:spPr>
          <a:xfrm>
            <a:off x="594360" y="902826"/>
            <a:ext cx="5054086" cy="670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calice à 5 dents de forme variable parfois bilabié</a:t>
            </a:r>
          </a:p>
          <a:p>
            <a:r>
              <a:rPr lang="fr-FR" dirty="0"/>
              <a:t>parfois nettement gibbeux : 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54721DE-0B1A-AACB-087E-4048E0392A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9875" y="3639457"/>
            <a:ext cx="4398330" cy="321854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C31450C-E87D-232B-D267-AF17BAB5EB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825" y="1223005"/>
            <a:ext cx="4739641" cy="3468302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804D88EB-710A-1097-31B5-F06D9BDA0B08}"/>
              </a:ext>
            </a:extLst>
          </p:cNvPr>
          <p:cNvSpPr txBox="1"/>
          <p:nvPr/>
        </p:nvSpPr>
        <p:spPr>
          <a:xfrm>
            <a:off x="365760" y="1882164"/>
            <a:ext cx="219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(Photos C. Granger)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1161A7C-CC86-B010-4CFE-146F8C4E30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9681" y="3461513"/>
            <a:ext cx="1383029" cy="28935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DDDBD2D-DEF5-7D95-3B90-D23DD99CCF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60" y="51593"/>
            <a:ext cx="4739640" cy="346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75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78C79-3854-6160-1DA4-03BE8CC77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D6B678A-6141-E618-235D-F9BA46F5B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464" y="0"/>
            <a:ext cx="2206536" cy="3237944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C00B592-9AE6-29DC-BF86-51F68F572936}"/>
              </a:ext>
            </a:extLst>
          </p:cNvPr>
          <p:cNvSpPr txBox="1"/>
          <p:nvPr/>
        </p:nvSpPr>
        <p:spPr>
          <a:xfrm>
            <a:off x="594360" y="365125"/>
            <a:ext cx="3234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Genre</a:t>
            </a:r>
            <a:r>
              <a:rPr lang="fr-FR" b="1" i="1" dirty="0"/>
              <a:t> </a:t>
            </a:r>
            <a:r>
              <a:rPr lang="fr-FR" b="1" i="1" dirty="0" err="1"/>
              <a:t>Teucrium</a:t>
            </a:r>
            <a:r>
              <a:rPr lang="fr-FR" b="1" i="1"/>
              <a:t> </a:t>
            </a:r>
            <a:r>
              <a:rPr lang="fr-FR" b="1"/>
              <a:t>: la </a:t>
            </a:r>
            <a:r>
              <a:rPr lang="fr-FR" b="1" dirty="0"/>
              <a:t>corolle</a:t>
            </a:r>
          </a:p>
        </p:txBody>
      </p:sp>
      <p:sp>
        <p:nvSpPr>
          <p:cNvPr id="3" name="Cadre 2">
            <a:extLst>
              <a:ext uri="{FF2B5EF4-FFF2-40B4-BE49-F238E27FC236}">
                <a16:creationId xmlns:a16="http://schemas.microsoft.com/office/drawing/2014/main" id="{58CD95BF-1174-330F-C8CE-DEA00BF77FDC}"/>
              </a:ext>
            </a:extLst>
          </p:cNvPr>
          <p:cNvSpPr/>
          <p:nvPr/>
        </p:nvSpPr>
        <p:spPr>
          <a:xfrm>
            <a:off x="133351" y="1351006"/>
            <a:ext cx="3471930" cy="1313757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A8DDC52-FB5C-13D5-31B5-141D3468F3DC}"/>
              </a:ext>
            </a:extLst>
          </p:cNvPr>
          <p:cNvSpPr txBox="1"/>
          <p:nvPr/>
        </p:nvSpPr>
        <p:spPr>
          <a:xfrm>
            <a:off x="567450" y="1964274"/>
            <a:ext cx="347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Une corolle unilabiée 0/5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85F3BAC-9D7D-D616-A098-917E09EE1AC9}"/>
              </a:ext>
            </a:extLst>
          </p:cNvPr>
          <p:cNvSpPr txBox="1"/>
          <p:nvPr/>
        </p:nvSpPr>
        <p:spPr>
          <a:xfrm>
            <a:off x="3717165" y="1569308"/>
            <a:ext cx="5685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2 pétales qui devraient former la lèvre supérieure se fusionnent avec les 3 lobes de la lèvre inférieure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36A7B17-C462-D17D-2071-01889B485969}"/>
              </a:ext>
            </a:extLst>
          </p:cNvPr>
          <p:cNvSpPr txBox="1"/>
          <p:nvPr/>
        </p:nvSpPr>
        <p:spPr>
          <a:xfrm>
            <a:off x="3829050" y="2202373"/>
            <a:ext cx="5685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corolle semble avoir une lèvre inférieure  à 5 lobes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0D8B875-D8A6-0E6E-E705-FF0E011B5E60}"/>
              </a:ext>
            </a:extLst>
          </p:cNvPr>
          <p:cNvSpPr txBox="1"/>
          <p:nvPr/>
        </p:nvSpPr>
        <p:spPr>
          <a:xfrm>
            <a:off x="587022" y="2746417"/>
            <a:ext cx="939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lobe médian inférieur  est plus grand que les</a:t>
            </a:r>
          </a:p>
          <a:p>
            <a:r>
              <a:rPr lang="fr-FR" dirty="0"/>
              <a:t> autres et fortement concave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00ABC6B-75F5-0B9D-30A0-D941F23BEB4C}"/>
              </a:ext>
            </a:extLst>
          </p:cNvPr>
          <p:cNvSpPr txBox="1"/>
          <p:nvPr/>
        </p:nvSpPr>
        <p:spPr>
          <a:xfrm>
            <a:off x="594360" y="3362966"/>
            <a:ext cx="6722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tube de la corolle est sans anneau de  poils à l’intérieur </a:t>
            </a:r>
          </a:p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F5EF461-DA44-20C1-7385-95F96E55BB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140" y="2968418"/>
            <a:ext cx="5397500" cy="39497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D6C8A4B-4039-628B-93E6-1516709A2E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94580"/>
            <a:ext cx="2906486" cy="240486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4B48401-F34C-CE21-CFCE-270400364D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8190" y="3702648"/>
            <a:ext cx="2575612" cy="248124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7E7EF70-CBA4-FD99-4E28-5B2F365BAD3C}"/>
              </a:ext>
            </a:extLst>
          </p:cNvPr>
          <p:cNvSpPr txBox="1"/>
          <p:nvPr/>
        </p:nvSpPr>
        <p:spPr>
          <a:xfrm>
            <a:off x="3568619" y="6492875"/>
            <a:ext cx="2113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/>
              <a:t>Teucrium</a:t>
            </a:r>
            <a:r>
              <a:rPr lang="fr-FR" sz="1400" b="1" i="1" dirty="0"/>
              <a:t> marum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F3F7547-2588-9B28-BCF4-CF140BC93E06}"/>
              </a:ext>
            </a:extLst>
          </p:cNvPr>
          <p:cNvSpPr txBox="1"/>
          <p:nvPr/>
        </p:nvSpPr>
        <p:spPr>
          <a:xfrm>
            <a:off x="587022" y="6492875"/>
            <a:ext cx="2156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/>
              <a:t>Teucrium</a:t>
            </a:r>
            <a:r>
              <a:rPr lang="fr-FR" sz="1400" b="1" i="1" dirty="0"/>
              <a:t> </a:t>
            </a:r>
            <a:r>
              <a:rPr lang="fr-FR" sz="1400" b="1" i="1" dirty="0" err="1"/>
              <a:t>aureum</a:t>
            </a:r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25818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702328-5BFB-D969-185F-2E6E6E61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13" y="-328049"/>
            <a:ext cx="10515600" cy="1325563"/>
          </a:xfrm>
        </p:spPr>
        <p:txBody>
          <a:bodyPr>
            <a:normAutofit/>
          </a:bodyPr>
          <a:lstStyle/>
          <a:p>
            <a:r>
              <a:rPr lang="fr-FR" sz="2000" b="1" i="1" dirty="0" err="1"/>
              <a:t>Teucrium</a:t>
            </a:r>
            <a:r>
              <a:rPr lang="fr-FR" sz="2000" b="1" i="1" dirty="0"/>
              <a:t> marum ( </a:t>
            </a:r>
            <a:r>
              <a:rPr lang="fr-FR" sz="2000" dirty="0"/>
              <a:t>nom vernaculaire : Herbe aux  chats 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68ABF4B-D20D-D1C0-680E-811CD4D4B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741" y="1572701"/>
            <a:ext cx="7723934" cy="5167312"/>
          </a:xfr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569874B5-3D12-C1D3-199E-52706D006888}"/>
              </a:ext>
            </a:extLst>
          </p:cNvPr>
          <p:cNvGrpSpPr/>
          <p:nvPr/>
        </p:nvGrpSpPr>
        <p:grpSpPr>
          <a:xfrm>
            <a:off x="0" y="4953000"/>
            <a:ext cx="6207842" cy="1905000"/>
            <a:chOff x="0" y="4953000"/>
            <a:chExt cx="6207842" cy="190500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BFD86523-7AF0-C699-3B1D-09C9ACED2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953000"/>
              <a:ext cx="1905000" cy="190500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A092D265-6224-FB8E-FB82-59294F393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2842" y="4953000"/>
              <a:ext cx="1905000" cy="1905000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4AAC3CF5-62F2-4CAD-1DDC-C8D5D7DCF1F9}"/>
                </a:ext>
              </a:extLst>
            </p:cNvPr>
            <p:cNvSpPr txBox="1"/>
            <p:nvPr/>
          </p:nvSpPr>
          <p:spPr>
            <a:xfrm>
              <a:off x="2123768" y="5279923"/>
              <a:ext cx="20795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Limbe vert au dessus mais blanc cotonneux dessous</a:t>
              </a: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62114625-42C4-59DD-A2E5-42398F404C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741" y="1572701"/>
            <a:ext cx="1803400" cy="18034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92AEBE0-FA86-6739-F0B9-6E7D1CBDA8AA}"/>
              </a:ext>
            </a:extLst>
          </p:cNvPr>
          <p:cNvSpPr txBox="1"/>
          <p:nvPr/>
        </p:nvSpPr>
        <p:spPr>
          <a:xfrm>
            <a:off x="263013" y="589935"/>
            <a:ext cx="772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Espèce très rare dans notre flore uniquement connue dans les îles d’</a:t>
            </a:r>
            <a:r>
              <a:rPr lang="fr-FR" dirty="0" err="1"/>
              <a:t>Hyéres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BD6B80B-36CA-55C1-A389-C0F570B46FCF}"/>
              </a:ext>
            </a:extLst>
          </p:cNvPr>
          <p:cNvSpPr txBox="1"/>
          <p:nvPr/>
        </p:nvSpPr>
        <p:spPr>
          <a:xfrm>
            <a:off x="263012" y="1030781"/>
            <a:ext cx="64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Croit dans les endroits pierreux du maquis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9C5D9A2-B924-0A20-D371-AF1F6EA6934D}"/>
              </a:ext>
            </a:extLst>
          </p:cNvPr>
          <p:cNvSpPr txBox="1"/>
          <p:nvPr/>
        </p:nvSpPr>
        <p:spPr>
          <a:xfrm>
            <a:off x="263012" y="1724975"/>
            <a:ext cx="6021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Tige ligneuse- la plante exhale une odeur qui rappelle celle de l’éther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3674ECB-30FA-DB24-E868-8C5002F7168F}"/>
              </a:ext>
            </a:extLst>
          </p:cNvPr>
          <p:cNvGrpSpPr/>
          <p:nvPr/>
        </p:nvGrpSpPr>
        <p:grpSpPr>
          <a:xfrm>
            <a:off x="263012" y="2303698"/>
            <a:ext cx="6126728" cy="2267897"/>
            <a:chOff x="639768" y="2666596"/>
            <a:chExt cx="5749973" cy="1905000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057305D5-A672-0F32-A9DD-E1380B461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741" y="2666596"/>
              <a:ext cx="1905000" cy="1905000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A42BA38-3C26-26E7-DFC7-0A976E1C7C4C}"/>
                </a:ext>
              </a:extLst>
            </p:cNvPr>
            <p:cNvSpPr txBox="1"/>
            <p:nvPr/>
          </p:nvSpPr>
          <p:spPr>
            <a:xfrm>
              <a:off x="639768" y="2893036"/>
              <a:ext cx="3165316" cy="31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Calice bossu un peu velu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C69FCC0E-9992-E548-C4A1-C328C799BB40}"/>
              </a:ext>
            </a:extLst>
          </p:cNvPr>
          <p:cNvSpPr txBox="1"/>
          <p:nvPr/>
        </p:nvSpPr>
        <p:spPr>
          <a:xfrm>
            <a:off x="263012" y="3453008"/>
            <a:ext cx="3756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Par son odeur la plante attire les chats qui se rouent sur les tiges feuillées ou fleuries, en proie à une sorte d’ivresse</a:t>
            </a:r>
          </a:p>
        </p:txBody>
      </p:sp>
    </p:spTree>
    <p:extLst>
      <p:ext uri="{BB962C8B-B14F-4D97-AF65-F5344CB8AC3E}">
        <p14:creationId xmlns:p14="http://schemas.microsoft.com/office/powerpoint/2010/main" val="329118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54D960F-B08C-0FAC-2839-5E24359C5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3462" y="0"/>
            <a:ext cx="4448537" cy="3576577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217A5B4-2AFA-AB6F-0E54-61BC95AF994E}"/>
              </a:ext>
            </a:extLst>
          </p:cNvPr>
          <p:cNvSpPr txBox="1"/>
          <p:nvPr/>
        </p:nvSpPr>
        <p:spPr>
          <a:xfrm>
            <a:off x="486136" y="311705"/>
            <a:ext cx="3611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Genre </a:t>
            </a:r>
            <a:r>
              <a:rPr lang="fr-FR" b="1" i="1" dirty="0" err="1"/>
              <a:t>Teucrium</a:t>
            </a:r>
            <a:r>
              <a:rPr lang="fr-FR" b="1" i="1" dirty="0"/>
              <a:t> </a:t>
            </a:r>
            <a:r>
              <a:rPr lang="fr-FR" b="1" dirty="0"/>
              <a:t>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E93697D-17C9-43AE-21BC-98BF7776390D}"/>
              </a:ext>
            </a:extLst>
          </p:cNvPr>
          <p:cNvSpPr txBox="1"/>
          <p:nvPr/>
        </p:nvSpPr>
        <p:spPr>
          <a:xfrm flipH="1">
            <a:off x="8484242" y="3576577"/>
            <a:ext cx="2419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/>
              <a:t>T</a:t>
            </a:r>
            <a:r>
              <a:rPr lang="fr-FR" sz="1400" i="1" dirty="0"/>
              <a:t>. </a:t>
            </a:r>
            <a:r>
              <a:rPr lang="fr-FR" sz="1400" i="1" dirty="0" err="1"/>
              <a:t>pseudochamaepitys</a:t>
            </a:r>
            <a:endParaRPr lang="fr-FR" sz="1400" i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893E38-6832-33EF-BA05-6FC6EB7290FF}"/>
              </a:ext>
            </a:extLst>
          </p:cNvPr>
          <p:cNvSpPr txBox="1"/>
          <p:nvPr/>
        </p:nvSpPr>
        <p:spPr>
          <a:xfrm>
            <a:off x="486135" y="1046162"/>
            <a:ext cx="627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 étamines souvent très saillantes au dessus de la corolle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73A835F-7154-63B3-B254-E312210539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284" y="1465681"/>
            <a:ext cx="3992016" cy="540585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975BD8D-C9DF-7B15-CEA4-DD7CDE5B6C2B}"/>
              </a:ext>
            </a:extLst>
          </p:cNvPr>
          <p:cNvSpPr txBox="1"/>
          <p:nvPr/>
        </p:nvSpPr>
        <p:spPr>
          <a:xfrm>
            <a:off x="8537951" y="5797669"/>
            <a:ext cx="2869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/>
              <a:t>T</a:t>
            </a:r>
            <a:r>
              <a:rPr lang="fr-FR" sz="1400" b="1" i="1" dirty="0"/>
              <a:t>. </a:t>
            </a:r>
            <a:r>
              <a:rPr lang="fr-FR" sz="1400" b="1" i="1" dirty="0" err="1"/>
              <a:t>montanum</a:t>
            </a:r>
            <a:endParaRPr lang="fr-FR" sz="1400" b="1" i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53EE208-620E-18F3-BA6D-D87BC1224C03}"/>
              </a:ext>
            </a:extLst>
          </p:cNvPr>
          <p:cNvSpPr txBox="1"/>
          <p:nvPr/>
        </p:nvSpPr>
        <p:spPr>
          <a:xfrm>
            <a:off x="486135" y="3576577"/>
            <a:ext cx="3136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4 parties de fruit  (tétrakène) sont ovoïdes et arrondies à leur sommet</a:t>
            </a:r>
          </a:p>
        </p:txBody>
      </p:sp>
    </p:spTree>
    <p:extLst>
      <p:ext uri="{BB962C8B-B14F-4D97-AF65-F5344CB8AC3E}">
        <p14:creationId xmlns:p14="http://schemas.microsoft.com/office/powerpoint/2010/main" val="12314486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43CF517-CB32-9B8A-DFD1-D16090E23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250" y="3632062"/>
            <a:ext cx="4548210" cy="2878614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B07B6A2-C32A-1C2B-5B90-4A4FD3565C5C}"/>
              </a:ext>
            </a:extLst>
          </p:cNvPr>
          <p:cNvSpPr txBox="1"/>
          <p:nvPr/>
        </p:nvSpPr>
        <p:spPr>
          <a:xfrm>
            <a:off x="228600" y="262890"/>
            <a:ext cx="521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6 – Genre </a:t>
            </a:r>
            <a:r>
              <a:rPr lang="fr-FR" sz="3200" b="1" i="1" dirty="0" err="1"/>
              <a:t>Ziziphora</a:t>
            </a:r>
            <a:r>
              <a:rPr lang="fr-FR" sz="3200" b="1" dirty="0"/>
              <a:t> 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22367E-1F4F-6979-E382-C12778E84D9D}"/>
              </a:ext>
            </a:extLst>
          </p:cNvPr>
          <p:cNvSpPr txBox="1"/>
          <p:nvPr/>
        </p:nvSpPr>
        <p:spPr>
          <a:xfrm>
            <a:off x="8298180" y="65810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Photo : </a:t>
            </a:r>
            <a:r>
              <a:rPr lang="fr-FR" sz="1200" dirty="0" err="1"/>
              <a:t>Florealpe</a:t>
            </a:r>
            <a:endParaRPr lang="fr-FR" sz="12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8AA1D89-1C38-6105-264F-A24B94947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401" y="262890"/>
            <a:ext cx="2221029" cy="208026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03C555B-9118-2DBD-F88A-174EC5DC7F76}"/>
              </a:ext>
            </a:extLst>
          </p:cNvPr>
          <p:cNvSpPr txBox="1"/>
          <p:nvPr/>
        </p:nvSpPr>
        <p:spPr>
          <a:xfrm>
            <a:off x="5440680" y="262890"/>
            <a:ext cx="435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seule espèce dans la flore française:</a:t>
            </a:r>
          </a:p>
          <a:p>
            <a:r>
              <a:rPr lang="fr-FR" i="1" dirty="0" err="1"/>
              <a:t>Ziziphora</a:t>
            </a:r>
            <a:r>
              <a:rPr lang="fr-FR" i="1" dirty="0"/>
              <a:t> </a:t>
            </a:r>
            <a:r>
              <a:rPr lang="fr-FR" i="1" dirty="0" err="1"/>
              <a:t>capitata</a:t>
            </a:r>
            <a:endParaRPr lang="fr-FR" i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FD1706D-44DA-0720-98B5-D167E9C2E08F}"/>
              </a:ext>
            </a:extLst>
          </p:cNvPr>
          <p:cNvSpPr txBox="1"/>
          <p:nvPr/>
        </p:nvSpPr>
        <p:spPr>
          <a:xfrm>
            <a:off x="228600" y="124587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C’est une plante herbacée, annuelle que l’on rencontre en Provence interne ( région de Manosque) – cultures et friches sur calcaire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A354AAE-0463-18A5-FBEE-D17CBEE8A076}"/>
              </a:ext>
            </a:extLst>
          </p:cNvPr>
          <p:cNvSpPr txBox="1"/>
          <p:nvPr/>
        </p:nvSpPr>
        <p:spPr>
          <a:xfrm>
            <a:off x="228600" y="2085975"/>
            <a:ext cx="854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genre existe par ailleurs dans des habitats xériques, ouverts dans le SE  de l’Europe et  au NW de l’Afrique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F458806-F460-6896-E7F1-A5912EA6D4E8}"/>
              </a:ext>
            </a:extLst>
          </p:cNvPr>
          <p:cNvSpPr txBox="1"/>
          <p:nvPr/>
        </p:nvSpPr>
        <p:spPr>
          <a:xfrm>
            <a:off x="228600" y="2879124"/>
            <a:ext cx="795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feuilles sont aromatiques   (en Iran la, plante sert à parfumer les yaourts)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49D9D23-44B0-E6B0-86C5-8F367667F387}"/>
              </a:ext>
            </a:extLst>
          </p:cNvPr>
          <p:cNvSpPr txBox="1"/>
          <p:nvPr/>
        </p:nvSpPr>
        <p:spPr>
          <a:xfrm>
            <a:off x="228600" y="3525455"/>
            <a:ext cx="6835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fleurs violacées , tachées de blanc et de pourpre , ont une corolle à tube &gt;  lèvres et une inflorescence en faux capitule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8D0980F-014A-6E6A-0560-EC7EF497AFF3}"/>
              </a:ext>
            </a:extLst>
          </p:cNvPr>
          <p:cNvSpPr txBox="1"/>
          <p:nvPr/>
        </p:nvSpPr>
        <p:spPr>
          <a:xfrm>
            <a:off x="228600" y="4349578"/>
            <a:ext cx="656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feuilles bractéales sont larges, ciliées, à nervures très visibles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68DBF79-D8FD-F3EE-09AA-9C40E7C86C8B}"/>
              </a:ext>
            </a:extLst>
          </p:cNvPr>
          <p:cNvSpPr txBox="1"/>
          <p:nvPr/>
        </p:nvSpPr>
        <p:spPr>
          <a:xfrm>
            <a:off x="228600" y="4995909"/>
            <a:ext cx="647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fleurs sont en principe bisexuées mais 50% d’entre elles ont parfois des organes mâles réduits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23F5F0F-F84B-F7FC-C5A1-BF3E4DDD6DC9}"/>
              </a:ext>
            </a:extLst>
          </p:cNvPr>
          <p:cNvSpPr txBox="1"/>
          <p:nvPr/>
        </p:nvSpPr>
        <p:spPr>
          <a:xfrm>
            <a:off x="228600" y="6091881"/>
            <a:ext cx="561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Floraison de Mai à Juillet</a:t>
            </a:r>
          </a:p>
        </p:txBody>
      </p:sp>
    </p:spTree>
    <p:extLst>
      <p:ext uri="{BB962C8B-B14F-4D97-AF65-F5344CB8AC3E}">
        <p14:creationId xmlns:p14="http://schemas.microsoft.com/office/powerpoint/2010/main" val="86976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38F889C-D0C9-2932-9F3F-247DE610D597}"/>
              </a:ext>
            </a:extLst>
          </p:cNvPr>
          <p:cNvSpPr txBox="1"/>
          <p:nvPr/>
        </p:nvSpPr>
        <p:spPr>
          <a:xfrm>
            <a:off x="609600" y="311705"/>
            <a:ext cx="5382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7 – Genre </a:t>
            </a:r>
            <a:r>
              <a:rPr lang="fr-FR" sz="3200" b="1" i="1" dirty="0"/>
              <a:t>Salvia </a:t>
            </a:r>
            <a:r>
              <a:rPr lang="fr-FR" sz="3200" b="1" dirty="0"/>
              <a:t>: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80B9D4EF-3548-2887-953D-E41CA2234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715" y="360049"/>
            <a:ext cx="2537275" cy="1698507"/>
          </a:xfr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B9B2037-4D6C-4821-CE40-1E2DF02509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279" y="111396"/>
            <a:ext cx="2714846" cy="408686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54DC64F-0E7B-331A-5395-4B14854D9BB2}"/>
              </a:ext>
            </a:extLst>
          </p:cNvPr>
          <p:cNvSpPr txBox="1"/>
          <p:nvPr/>
        </p:nvSpPr>
        <p:spPr>
          <a:xfrm>
            <a:off x="609600" y="1095153"/>
            <a:ext cx="496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C’est la Sauge : du latin « </a:t>
            </a:r>
            <a:r>
              <a:rPr lang="fr-FR" dirty="0" err="1"/>
              <a:t>salvare</a:t>
            </a:r>
            <a:r>
              <a:rPr lang="fr-FR" dirty="0"/>
              <a:t> » = sauver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FABD356-11FF-4E28-7BBB-0A5AA7F76C20}"/>
              </a:ext>
            </a:extLst>
          </p:cNvPr>
          <p:cNvSpPr txBox="1"/>
          <p:nvPr/>
        </p:nvSpPr>
        <p:spPr>
          <a:xfrm>
            <a:off x="399869" y="1616149"/>
            <a:ext cx="665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900 espèces dans la flore mondiale et 9 espèces dans la flore française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67FDACE-0DF5-082B-5309-049327FC12CB}"/>
              </a:ext>
            </a:extLst>
          </p:cNvPr>
          <p:cNvSpPr txBox="1"/>
          <p:nvPr/>
        </p:nvSpPr>
        <p:spPr>
          <a:xfrm>
            <a:off x="399869" y="2184154"/>
            <a:ext cx="6354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France, 3 espèces sont des arbrisseaux ; certaines cultivées et échappées : S</a:t>
            </a:r>
            <a:r>
              <a:rPr lang="fr-FR" i="1" dirty="0"/>
              <a:t>. </a:t>
            </a:r>
            <a:r>
              <a:rPr lang="fr-FR" i="1" dirty="0" err="1"/>
              <a:t>microphylla</a:t>
            </a:r>
            <a:r>
              <a:rPr lang="fr-FR" i="1" dirty="0"/>
              <a:t> –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9830B5B-0FEB-6560-7B26-A1FCDBE54B08}"/>
              </a:ext>
            </a:extLst>
          </p:cNvPr>
          <p:cNvSpPr txBox="1"/>
          <p:nvPr/>
        </p:nvSpPr>
        <p:spPr>
          <a:xfrm>
            <a:off x="7676707" y="2251295"/>
            <a:ext cx="1382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S. </a:t>
            </a:r>
            <a:r>
              <a:rPr lang="fr-FR" sz="1400" i="1" dirty="0" err="1"/>
              <a:t>microphylla</a:t>
            </a:r>
            <a:endParaRPr lang="fr-FR" sz="1400" i="1" dirty="0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42EDACBB-E8D5-0F7B-9C73-D0F43F49F00B}"/>
              </a:ext>
            </a:extLst>
          </p:cNvPr>
          <p:cNvCxnSpPr>
            <a:cxnSpLocks/>
          </p:cNvCxnSpPr>
          <p:nvPr/>
        </p:nvCxnSpPr>
        <p:spPr>
          <a:xfrm flipH="1" flipV="1">
            <a:off x="9537405" y="5724229"/>
            <a:ext cx="425302" cy="6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8EDFF6B5-A022-9770-3091-4DC214C97BC8}"/>
              </a:ext>
            </a:extLst>
          </p:cNvPr>
          <p:cNvSpPr txBox="1"/>
          <p:nvPr/>
        </p:nvSpPr>
        <p:spPr>
          <a:xfrm>
            <a:off x="399869" y="3371801"/>
            <a:ext cx="435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Mais la plupart  sont des plantes herbacées : </a:t>
            </a:r>
            <a:r>
              <a:rPr lang="fr-FR" i="1" dirty="0"/>
              <a:t>S. </a:t>
            </a:r>
            <a:r>
              <a:rPr lang="fr-FR" i="1" dirty="0" err="1"/>
              <a:t>pratensis</a:t>
            </a:r>
            <a:endParaRPr lang="fr-FR" i="1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249CDBC-E45B-078F-EC5B-BB2216A576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74" y="4198261"/>
            <a:ext cx="4045917" cy="4503524"/>
          </a:xfrm>
          <a:prstGeom prst="rect">
            <a:avLst/>
          </a:prstGeom>
        </p:spPr>
      </p:pic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72480AA0-F21F-646F-BAA2-B936C0AF2BC0}"/>
              </a:ext>
            </a:extLst>
          </p:cNvPr>
          <p:cNvCxnSpPr>
            <a:endCxn id="25" idx="0"/>
          </p:cNvCxnSpPr>
          <p:nvPr/>
        </p:nvCxnSpPr>
        <p:spPr>
          <a:xfrm>
            <a:off x="2229293" y="3930683"/>
            <a:ext cx="601740" cy="267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4D37B7CF-4B40-AC4A-BF59-33855A19D3B7}"/>
              </a:ext>
            </a:extLst>
          </p:cNvPr>
          <p:cNvGrpSpPr/>
          <p:nvPr/>
        </p:nvGrpSpPr>
        <p:grpSpPr>
          <a:xfrm>
            <a:off x="399869" y="2907205"/>
            <a:ext cx="11341311" cy="3950795"/>
            <a:chOff x="399869" y="2907205"/>
            <a:chExt cx="11341311" cy="3950795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DF797EC-4D47-D875-7658-E2B2AE1E2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2090" y="2935140"/>
              <a:ext cx="3684951" cy="3922860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68F7845C-E2D1-F720-1DCF-A5B5366EA16E}"/>
                </a:ext>
              </a:extLst>
            </p:cNvPr>
            <p:cNvSpPr txBox="1"/>
            <p:nvPr/>
          </p:nvSpPr>
          <p:spPr>
            <a:xfrm>
              <a:off x="9465812" y="5539563"/>
              <a:ext cx="2275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i="1" dirty="0"/>
                <a:t>    S. </a:t>
              </a:r>
              <a:r>
                <a:rPr lang="fr-FR" sz="1200" i="1" dirty="0" err="1"/>
                <a:t>fruticosa</a:t>
              </a:r>
              <a:endParaRPr lang="fr-FR" sz="1200" i="1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4F7E398-05B7-7368-D5EE-9C6B2A45D1A4}"/>
                </a:ext>
              </a:extLst>
            </p:cNvPr>
            <p:cNvSpPr txBox="1"/>
            <p:nvPr/>
          </p:nvSpPr>
          <p:spPr>
            <a:xfrm>
              <a:off x="399869" y="2907205"/>
              <a:ext cx="4465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D’autres sont spontanées </a:t>
              </a:r>
              <a:r>
                <a:rPr lang="fr-FR" i="1" dirty="0"/>
                <a:t>: S. </a:t>
              </a:r>
              <a:r>
                <a:rPr lang="fr-FR" i="1" dirty="0" err="1"/>
                <a:t>fruticosa</a:t>
              </a:r>
              <a:endParaRPr lang="fr-FR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8837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ED880F-F833-B2B5-EAE2-BBDF3BB8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C405749-204F-742A-250F-AC9E4DF9B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430" y="0"/>
            <a:ext cx="3053570" cy="4351338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C592186-253F-B3B8-794C-5B76D8EC1B24}"/>
              </a:ext>
            </a:extLst>
          </p:cNvPr>
          <p:cNvSpPr txBox="1"/>
          <p:nvPr/>
        </p:nvSpPr>
        <p:spPr>
          <a:xfrm>
            <a:off x="0" y="589280"/>
            <a:ext cx="703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Genre</a:t>
            </a:r>
            <a:r>
              <a:rPr lang="fr-FR" b="1" i="1" dirty="0"/>
              <a:t> Salvia </a:t>
            </a:r>
            <a:r>
              <a:rPr lang="fr-FR" b="1" dirty="0"/>
              <a:t>: les feuilles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5E41EE9-5F97-0031-2F74-E22854A0C830}"/>
              </a:ext>
            </a:extLst>
          </p:cNvPr>
          <p:cNvSpPr txBox="1"/>
          <p:nvPr/>
        </p:nvSpPr>
        <p:spPr>
          <a:xfrm>
            <a:off x="9184640" y="4632960"/>
            <a:ext cx="300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Salvia </a:t>
            </a:r>
            <a:r>
              <a:rPr lang="fr-FR" sz="1400" i="1" dirty="0" err="1"/>
              <a:t>pratensis</a:t>
            </a:r>
            <a:endParaRPr lang="fr-FR" sz="1400" i="1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FFA9D46-B9CE-2635-FA74-09CA42B75D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497" y="-101838"/>
            <a:ext cx="5275485" cy="357560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7AE76FA-75F6-276F-530A-0D626229B792}"/>
              </a:ext>
            </a:extLst>
          </p:cNvPr>
          <p:cNvSpPr txBox="1"/>
          <p:nvPr/>
        </p:nvSpPr>
        <p:spPr>
          <a:xfrm>
            <a:off x="4897120" y="3759200"/>
            <a:ext cx="319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Salvia </a:t>
            </a:r>
            <a:r>
              <a:rPr lang="fr-FR" sz="1400" i="1" dirty="0" err="1"/>
              <a:t>glutinosa</a:t>
            </a:r>
            <a:endParaRPr lang="fr-FR" sz="1400" i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6403594-5999-F837-B14B-2F9B30C39A2E}"/>
              </a:ext>
            </a:extLst>
          </p:cNvPr>
          <p:cNvSpPr txBox="1"/>
          <p:nvPr/>
        </p:nvSpPr>
        <p:spPr>
          <a:xfrm>
            <a:off x="406400" y="5527040"/>
            <a:ext cx="3822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Salvia </a:t>
            </a:r>
            <a:r>
              <a:rPr lang="fr-FR" sz="1400" i="1" dirty="0" err="1"/>
              <a:t>verbenaca</a:t>
            </a:r>
            <a:endParaRPr lang="fr-FR" sz="1400" i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B2F5416-55E7-8863-A5BC-E7366C426864}"/>
              </a:ext>
            </a:extLst>
          </p:cNvPr>
          <p:cNvSpPr txBox="1"/>
          <p:nvPr/>
        </p:nvSpPr>
        <p:spPr>
          <a:xfrm>
            <a:off x="9184640" y="5204525"/>
            <a:ext cx="300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Feuilles grossièrement crénelées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ABFBB62-4555-6836-2EF2-CECA81B7A4E4}"/>
              </a:ext>
            </a:extLst>
          </p:cNvPr>
          <p:cNvSpPr txBox="1"/>
          <p:nvPr/>
        </p:nvSpPr>
        <p:spPr>
          <a:xfrm>
            <a:off x="4897120" y="4351338"/>
            <a:ext cx="369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Feuilles à oreillettes aigües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4F71D4A-3103-3E66-CEBC-4DA7FBA928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1613" y="2909332"/>
            <a:ext cx="4410325" cy="248952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ECC13D8-3E70-1D21-B61E-1E19DEF34A3B}"/>
              </a:ext>
            </a:extLst>
          </p:cNvPr>
          <p:cNvSpPr txBox="1"/>
          <p:nvPr/>
        </p:nvSpPr>
        <p:spPr>
          <a:xfrm>
            <a:off x="0" y="5939314"/>
            <a:ext cx="371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Feuilles pennatilobées à pennatipartites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7DDCB5-ACAE-8943-A93C-98EB7A939549}"/>
              </a:ext>
            </a:extLst>
          </p:cNvPr>
          <p:cNvSpPr/>
          <p:nvPr/>
        </p:nvSpPr>
        <p:spPr>
          <a:xfrm>
            <a:off x="5364480" y="5139784"/>
            <a:ext cx="2966720" cy="17182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Feuilles variées</a:t>
            </a:r>
          </a:p>
        </p:txBody>
      </p:sp>
    </p:spTree>
    <p:extLst>
      <p:ext uri="{BB962C8B-B14F-4D97-AF65-F5344CB8AC3E}">
        <p14:creationId xmlns:p14="http://schemas.microsoft.com/office/powerpoint/2010/main" val="352309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0A401-41FD-CF8D-F831-377415D3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Cadre 5">
            <a:extLst>
              <a:ext uri="{FF2B5EF4-FFF2-40B4-BE49-F238E27FC236}">
                <a16:creationId xmlns:a16="http://schemas.microsoft.com/office/drawing/2014/main" id="{985FAC2B-D770-88CA-7ED7-3489B1E5961B}"/>
              </a:ext>
            </a:extLst>
          </p:cNvPr>
          <p:cNvSpPr/>
          <p:nvPr/>
        </p:nvSpPr>
        <p:spPr>
          <a:xfrm>
            <a:off x="4562573" y="1253765"/>
            <a:ext cx="1753386" cy="436923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EF0FED5-3A72-E589-14A2-7B0334AAB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040"/>
          <a:stretch/>
        </p:blipFill>
        <p:spPr>
          <a:xfrm>
            <a:off x="-273377" y="-992171"/>
            <a:ext cx="8925674" cy="5714999"/>
          </a:xfrm>
        </p:spPr>
      </p:pic>
      <p:sp>
        <p:nvSpPr>
          <p:cNvPr id="3" name="Cadre 2">
            <a:extLst>
              <a:ext uri="{FF2B5EF4-FFF2-40B4-BE49-F238E27FC236}">
                <a16:creationId xmlns:a16="http://schemas.microsoft.com/office/drawing/2014/main" id="{6E980C32-A82E-4695-153D-60013B14B113}"/>
              </a:ext>
            </a:extLst>
          </p:cNvPr>
          <p:cNvSpPr/>
          <p:nvPr/>
        </p:nvSpPr>
        <p:spPr>
          <a:xfrm>
            <a:off x="7905161" y="245097"/>
            <a:ext cx="4270342" cy="5297865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Cet ordre des </a:t>
            </a:r>
            <a:r>
              <a:rPr lang="fr-FR" dirty="0" err="1">
                <a:solidFill>
                  <a:schemeClr val="tx1"/>
                </a:solidFill>
              </a:rPr>
              <a:t>Lamiales</a:t>
            </a:r>
            <a:r>
              <a:rPr lang="fr-FR" dirty="0">
                <a:solidFill>
                  <a:schemeClr val="tx1"/>
                </a:solidFill>
              </a:rPr>
              <a:t> regroupe dans la nouvelle classification 22 familles mais peu d’entre elles sont présentes dans la flore française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 Les Lamiacées voisinent avec :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Les Orobanchacées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Les Scrofulariacées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Les Plantaginacées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Les Oléacées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Les Verbénacées…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Autre processus 3">
            <a:extLst>
              <a:ext uri="{FF2B5EF4-FFF2-40B4-BE49-F238E27FC236}">
                <a16:creationId xmlns:a16="http://schemas.microsoft.com/office/drawing/2014/main" id="{8C21E9BA-B666-7F29-CD64-945FA97C8CF4}"/>
              </a:ext>
            </a:extLst>
          </p:cNvPr>
          <p:cNvSpPr/>
          <p:nvPr/>
        </p:nvSpPr>
        <p:spPr>
          <a:xfrm>
            <a:off x="4562573" y="1253765"/>
            <a:ext cx="1677971" cy="436923"/>
          </a:xfrm>
          <a:prstGeom prst="flowChartAlternateProcess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D79DBB6-52F9-CFFD-5FAE-BE0581E2768A}"/>
              </a:ext>
            </a:extLst>
          </p:cNvPr>
          <p:cNvCxnSpPr/>
          <p:nvPr/>
        </p:nvCxnSpPr>
        <p:spPr>
          <a:xfrm>
            <a:off x="6447934" y="1480008"/>
            <a:ext cx="2271860" cy="92382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6BAE5CDD-686F-C511-55E3-7024D0C1F727}"/>
              </a:ext>
            </a:extLst>
          </p:cNvPr>
          <p:cNvSpPr txBox="1"/>
          <p:nvPr/>
        </p:nvSpPr>
        <p:spPr>
          <a:xfrm>
            <a:off x="1307939" y="5542962"/>
            <a:ext cx="4788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Famille très homogène facile à reconnaitre</a:t>
            </a:r>
          </a:p>
        </p:txBody>
      </p:sp>
    </p:spTree>
    <p:extLst>
      <p:ext uri="{BB962C8B-B14F-4D97-AF65-F5344CB8AC3E}">
        <p14:creationId xmlns:p14="http://schemas.microsoft.com/office/powerpoint/2010/main" val="3401188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93B4EADF-2BDF-0687-3746-D1AB01CC2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7458" y="-1"/>
            <a:ext cx="2324668" cy="6911463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9111F62-C375-6399-12FB-7C6F6A337143}"/>
              </a:ext>
            </a:extLst>
          </p:cNvPr>
          <p:cNvSpPr txBox="1"/>
          <p:nvPr/>
        </p:nvSpPr>
        <p:spPr>
          <a:xfrm>
            <a:off x="354842" y="230188"/>
            <a:ext cx="399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Genre</a:t>
            </a:r>
            <a:r>
              <a:rPr lang="fr-FR" b="1" i="1" dirty="0"/>
              <a:t> Salvia </a:t>
            </a:r>
            <a:r>
              <a:rPr lang="fr-FR" b="1" dirty="0"/>
              <a:t>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2BB92F-8A7E-7101-462D-889EF15EAF9B}"/>
              </a:ext>
            </a:extLst>
          </p:cNvPr>
          <p:cNvSpPr txBox="1"/>
          <p:nvPr/>
        </p:nvSpPr>
        <p:spPr>
          <a:xfrm>
            <a:off x="354842" y="928048"/>
            <a:ext cx="9294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fleurs sont groupées en faux verticilles dont l’ensemble produit une grappe composée ordinairement allongée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8CCC27C-4339-BA59-2C7B-D80D4E3F6CFF}"/>
              </a:ext>
            </a:extLst>
          </p:cNvPr>
          <p:cNvSpPr txBox="1"/>
          <p:nvPr/>
        </p:nvSpPr>
        <p:spPr>
          <a:xfrm>
            <a:off x="354842" y="2040327"/>
            <a:ext cx="480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 calice </a:t>
            </a:r>
            <a:r>
              <a:rPr lang="fr-FR" dirty="0"/>
              <a:t>est le plus souvent en forme de cloche renversée ou de cône disposé en 2 lèvres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A0F0D78-651A-CCCA-53A8-08BF61A95DE7}"/>
              </a:ext>
            </a:extLst>
          </p:cNvPr>
          <p:cNvSpPr txBox="1"/>
          <p:nvPr/>
        </p:nvSpPr>
        <p:spPr>
          <a:xfrm>
            <a:off x="354842" y="3275463"/>
            <a:ext cx="459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La corolle </a:t>
            </a:r>
            <a:r>
              <a:rPr lang="fr-FR" dirty="0"/>
              <a:t>bilabiée  ( 2/3) ,  a une lèvre supérieure plus ou moins recourbée  avec l’aspect d’un casque allongé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4D3DC24B-B3DE-1BB3-7F85-3497021CCAF0}"/>
              </a:ext>
            </a:extLst>
          </p:cNvPr>
          <p:cNvGrpSpPr/>
          <p:nvPr/>
        </p:nvGrpSpPr>
        <p:grpSpPr>
          <a:xfrm>
            <a:off x="354842" y="4389095"/>
            <a:ext cx="5459347" cy="2763307"/>
            <a:chOff x="354842" y="4389095"/>
            <a:chExt cx="5459347" cy="2763307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9BDCBFB4-919E-9257-6CCE-7BDEB06DF6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66101" y="4389095"/>
              <a:ext cx="1448088" cy="2763307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BB4CEEE-8D3E-08CD-1081-83FF9CDEE9B2}"/>
                </a:ext>
              </a:extLst>
            </p:cNvPr>
            <p:cNvSpPr txBox="1"/>
            <p:nvPr/>
          </p:nvSpPr>
          <p:spPr>
            <a:xfrm>
              <a:off x="354842" y="4599296"/>
              <a:ext cx="367124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Androcée à</a:t>
              </a:r>
              <a:r>
                <a:rPr lang="fr-FR" dirty="0"/>
                <a:t> 2 étamines : chaque filet. se divise au sommet en 2 ramifications inégales : la + longue porte une des loges de l’anthère, la plus courte porte une loge plus petite souvent avortée</a:t>
              </a:r>
            </a:p>
          </p:txBody>
        </p: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AA8D2E73-8228-01C7-FBCA-7D8A750B50A0}"/>
                </a:ext>
              </a:extLst>
            </p:cNvPr>
            <p:cNvCxnSpPr>
              <a:cxnSpLocks/>
            </p:cNvCxnSpPr>
            <p:nvPr/>
          </p:nvCxnSpPr>
          <p:spPr>
            <a:xfrm>
              <a:off x="3828197" y="4647063"/>
              <a:ext cx="1330657" cy="154902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9BEEFA4C-ACAD-83D9-53EB-02CA60A6D2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287" y="1393996"/>
            <a:ext cx="4585178" cy="546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0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93AE758-67C7-50F3-3C1E-CBC07B384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344893"/>
            <a:ext cx="5080000" cy="3810000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7B99720-125A-FD72-4329-896634458BCE}"/>
              </a:ext>
            </a:extLst>
          </p:cNvPr>
          <p:cNvSpPr txBox="1"/>
          <p:nvPr/>
        </p:nvSpPr>
        <p:spPr>
          <a:xfrm>
            <a:off x="423081" y="365125"/>
            <a:ext cx="253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Genre </a:t>
            </a:r>
            <a:r>
              <a:rPr lang="fr-FR" b="1" i="1" dirty="0"/>
              <a:t>Salvia</a:t>
            </a:r>
            <a:r>
              <a:rPr lang="fr-FR" b="1" dirty="0"/>
              <a:t> 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CC19B8D-2E06-005B-65FB-DC211684DC85}"/>
              </a:ext>
            </a:extLst>
          </p:cNvPr>
          <p:cNvSpPr txBox="1"/>
          <p:nvPr/>
        </p:nvSpPr>
        <p:spPr>
          <a:xfrm>
            <a:off x="6796585" y="549791"/>
            <a:ext cx="4972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connectif séparant les 2 loges s’allonge en forme de balancier – une des loges devient stérile – la tête de l’insecte butte contre cette dernière  et rabat ainsi la loge fertile sur son dos…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F3B3A30-6429-DEC8-1C00-610DBE1450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074460"/>
            <a:ext cx="6971685" cy="470762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E7FDF40-A398-5F1C-2020-F913B9437EBA}"/>
              </a:ext>
            </a:extLst>
          </p:cNvPr>
          <p:cNvSpPr txBox="1"/>
          <p:nvPr/>
        </p:nvSpPr>
        <p:spPr>
          <a:xfrm>
            <a:off x="423081" y="919123"/>
            <a:ext cx="5672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Sauges sont des plantes entomophiles : </a:t>
            </a:r>
          </a:p>
          <a:p>
            <a:r>
              <a:rPr lang="fr-FR" dirty="0"/>
              <a:t>Les fleurs sont visitées par les Abeilles qui y récoltent un nectar donnant un miel d’excellente qualité</a:t>
            </a:r>
          </a:p>
        </p:txBody>
      </p:sp>
    </p:spTree>
    <p:extLst>
      <p:ext uri="{BB962C8B-B14F-4D97-AF65-F5344CB8AC3E}">
        <p14:creationId xmlns:p14="http://schemas.microsoft.com/office/powerpoint/2010/main" val="303865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0C1FDA-BA9C-5426-6571-A6162194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D651BB5-4C18-0A8B-B78A-22CA7993F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690688"/>
            <a:ext cx="2361063" cy="3522856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89C7ADF-02E3-8809-89C4-8B253CD6E074}"/>
              </a:ext>
            </a:extLst>
          </p:cNvPr>
          <p:cNvSpPr txBox="1"/>
          <p:nvPr/>
        </p:nvSpPr>
        <p:spPr>
          <a:xfrm>
            <a:off x="191069" y="5363570"/>
            <a:ext cx="193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Salvia </a:t>
            </a:r>
            <a:r>
              <a:rPr lang="fr-FR" sz="1400" i="1" dirty="0" err="1"/>
              <a:t>aethiopis</a:t>
            </a:r>
            <a:endParaRPr lang="fr-FR" sz="1400" i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F4D3E8C-1EFE-FE12-83E9-489E3AB6D5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849" y="-10236"/>
            <a:ext cx="4340151" cy="290356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5C4AE90-5674-9A80-587D-A9F2A200513D}"/>
              </a:ext>
            </a:extLst>
          </p:cNvPr>
          <p:cNvSpPr txBox="1"/>
          <p:nvPr/>
        </p:nvSpPr>
        <p:spPr>
          <a:xfrm>
            <a:off x="8843749" y="3166281"/>
            <a:ext cx="3125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/>
              <a:t>Salvia </a:t>
            </a:r>
            <a:r>
              <a:rPr lang="fr-FR" sz="1400" u="sng" dirty="0" err="1"/>
              <a:t>glutinosa</a:t>
            </a:r>
            <a:endParaRPr lang="fr-FR" sz="1400" u="sng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4CFF1FB-0F1F-1A30-299D-772F2366A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113" y="491653"/>
            <a:ext cx="4010736" cy="267382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48E80F0-127F-BE3C-9CE3-038FDCF162BB}"/>
              </a:ext>
            </a:extLst>
          </p:cNvPr>
          <p:cNvSpPr txBox="1"/>
          <p:nvPr/>
        </p:nvSpPr>
        <p:spPr>
          <a:xfrm>
            <a:off x="4474881" y="3354225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Salvia </a:t>
            </a:r>
            <a:r>
              <a:rPr lang="fr-FR" sz="1400" i="1" dirty="0" err="1"/>
              <a:t>pratensis</a:t>
            </a:r>
            <a:endParaRPr lang="fr-FR" sz="1400" i="1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0E1EBB5-E541-0258-799B-9D44053A71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236" y="3662002"/>
            <a:ext cx="4010737" cy="268454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546E50E-FBF0-290F-6912-A573EBD98646}"/>
              </a:ext>
            </a:extLst>
          </p:cNvPr>
          <p:cNvSpPr txBox="1"/>
          <p:nvPr/>
        </p:nvSpPr>
        <p:spPr>
          <a:xfrm>
            <a:off x="2947916" y="6492875"/>
            <a:ext cx="3077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Salvia </a:t>
            </a:r>
            <a:r>
              <a:rPr lang="fr-FR" sz="1400" i="1" dirty="0" err="1"/>
              <a:t>sclarea</a:t>
            </a:r>
            <a:endParaRPr lang="fr-FR" sz="1400" i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767B5A-9BB2-1442-2375-1FACC864ECC7}"/>
              </a:ext>
            </a:extLst>
          </p:cNvPr>
          <p:cNvSpPr/>
          <p:nvPr/>
        </p:nvSpPr>
        <p:spPr>
          <a:xfrm>
            <a:off x="7851849" y="3969779"/>
            <a:ext cx="2929882" cy="11670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Des corolles de couleur variée 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34A3D94-5ACF-1044-251A-B875CA8FCF3D}"/>
              </a:ext>
            </a:extLst>
          </p:cNvPr>
          <p:cNvSpPr txBox="1"/>
          <p:nvPr/>
        </p:nvSpPr>
        <p:spPr>
          <a:xfrm>
            <a:off x="426720" y="162560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Gente </a:t>
            </a:r>
            <a:r>
              <a:rPr lang="fr-FR" b="1" i="1" dirty="0"/>
              <a:t>Salvia </a:t>
            </a:r>
            <a:r>
              <a:rPr lang="fr-FR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441804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50961B1-07C0-B29B-B1F2-8995AA048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264" y="1720056"/>
            <a:ext cx="3934216" cy="2666524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26105C5-0A18-4096-A8F2-7E826FC05A6E}"/>
              </a:ext>
            </a:extLst>
          </p:cNvPr>
          <p:cNvSpPr txBox="1"/>
          <p:nvPr/>
        </p:nvSpPr>
        <p:spPr>
          <a:xfrm>
            <a:off x="609600" y="203200"/>
            <a:ext cx="469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Genre </a:t>
            </a:r>
            <a:r>
              <a:rPr lang="fr-FR" b="1" i="1" dirty="0"/>
              <a:t>Salvia </a:t>
            </a:r>
            <a:r>
              <a:rPr lang="fr-FR" b="1" dirty="0"/>
              <a:t>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B7EC60-1DF9-B0C6-9AEB-BC9FF673A58D}"/>
              </a:ext>
            </a:extLst>
          </p:cNvPr>
          <p:cNvSpPr txBox="1"/>
          <p:nvPr/>
        </p:nvSpPr>
        <p:spPr>
          <a:xfrm>
            <a:off x="9001760" y="4779445"/>
            <a:ext cx="319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Salvia </a:t>
            </a:r>
            <a:r>
              <a:rPr lang="fr-FR" sz="1400" i="1" dirty="0" err="1"/>
              <a:t>glutinosa</a:t>
            </a:r>
            <a:endParaRPr lang="fr-FR" sz="1400" i="1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EE68FAE-2DCD-D572-DDE8-FC7E116E4C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2532"/>
            <a:ext cx="4084321" cy="515757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02C7899-8A3B-0BBF-665F-A2E79EAD5738}"/>
              </a:ext>
            </a:extLst>
          </p:cNvPr>
          <p:cNvSpPr txBox="1"/>
          <p:nvPr/>
        </p:nvSpPr>
        <p:spPr>
          <a:xfrm>
            <a:off x="284480" y="6123543"/>
            <a:ext cx="3649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Salvia </a:t>
            </a:r>
            <a:r>
              <a:rPr lang="fr-FR" sz="1400" i="1" dirty="0" err="1"/>
              <a:t>verbenaca</a:t>
            </a:r>
            <a:endParaRPr lang="fr-FR" sz="1400" i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EBF25F5-BF1F-FAD3-1082-D66CE702F3D7}"/>
              </a:ext>
            </a:extLst>
          </p:cNvPr>
          <p:cNvSpPr txBox="1"/>
          <p:nvPr/>
        </p:nvSpPr>
        <p:spPr>
          <a:xfrm>
            <a:off x="4551680" y="5080000"/>
            <a:ext cx="353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Fruits = akènes </a:t>
            </a:r>
            <a:r>
              <a:rPr lang="fr-FR" dirty="0" err="1"/>
              <a:t>eneloppés</a:t>
            </a:r>
            <a:r>
              <a:rPr lang="fr-FR" dirty="0"/>
              <a:t> dans la calice accrescent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9C9FE8F-9AA1-3C8E-8784-B1A7E00D68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921" y="-75673"/>
            <a:ext cx="3440429" cy="676222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2C7BD0C-6AD0-BDF1-1977-E6ED1AEE6FFE}"/>
              </a:ext>
            </a:extLst>
          </p:cNvPr>
          <p:cNvSpPr txBox="1"/>
          <p:nvPr/>
        </p:nvSpPr>
        <p:spPr>
          <a:xfrm>
            <a:off x="8575040" y="955040"/>
            <a:ext cx="339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Long style saillant et courbé se divisant en 2 stigmates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97A64D1-9498-74CD-A140-BD462C1D46C7}"/>
              </a:ext>
            </a:extLst>
          </p:cNvPr>
          <p:cNvCxnSpPr/>
          <p:nvPr/>
        </p:nvCxnSpPr>
        <p:spPr>
          <a:xfrm flipH="1">
            <a:off x="5547360" y="1026636"/>
            <a:ext cx="2710424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70288B5C-DFAD-FEAD-2DFE-FBD35660F8EE}"/>
              </a:ext>
            </a:extLst>
          </p:cNvPr>
          <p:cNvSpPr txBox="1"/>
          <p:nvPr/>
        </p:nvSpPr>
        <p:spPr>
          <a:xfrm>
            <a:off x="4463025" y="6123543"/>
            <a:ext cx="3290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</a:rPr>
              <a:t>Salvia </a:t>
            </a:r>
            <a:r>
              <a:rPr lang="fr-FR" sz="1400" i="1" dirty="0" err="1">
                <a:solidFill>
                  <a:schemeClr val="bg1"/>
                </a:solidFill>
              </a:rPr>
              <a:t>pratensis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6E682CC-EF07-FD9B-CDBE-156AB5DD7D15}"/>
              </a:ext>
            </a:extLst>
          </p:cNvPr>
          <p:cNvSpPr txBox="1"/>
          <p:nvPr/>
        </p:nvSpPr>
        <p:spPr>
          <a:xfrm>
            <a:off x="8257784" y="5343684"/>
            <a:ext cx="393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Ovaire fait de 2 carpelles regroupés en 4 unités- les 4 akènes mûrs sont lisses   à leur surface et plus ou moins ovoïdes</a:t>
            </a:r>
          </a:p>
        </p:txBody>
      </p:sp>
    </p:spTree>
    <p:extLst>
      <p:ext uri="{BB962C8B-B14F-4D97-AF65-F5344CB8AC3E}">
        <p14:creationId xmlns:p14="http://schemas.microsoft.com/office/powerpoint/2010/main" val="2465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F5936A1-3C03-241F-8D4E-9C02F42C5512}"/>
              </a:ext>
            </a:extLst>
          </p:cNvPr>
          <p:cNvSpPr txBox="1"/>
          <p:nvPr/>
        </p:nvSpPr>
        <p:spPr>
          <a:xfrm>
            <a:off x="675861" y="576470"/>
            <a:ext cx="5864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8 – Le genre </a:t>
            </a:r>
            <a:r>
              <a:rPr lang="fr-FR" sz="3200" b="1" i="1" dirty="0" err="1"/>
              <a:t>Rosmarinus</a:t>
            </a:r>
            <a:r>
              <a:rPr lang="fr-FR" sz="3200" b="1" i="1" dirty="0"/>
              <a:t> </a:t>
            </a:r>
            <a:r>
              <a:rPr lang="fr-FR" sz="3200" b="1" dirty="0"/>
              <a:t>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B5BD086-BF79-8F9B-23C5-F2C88CCD39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542" y="1"/>
            <a:ext cx="5510006" cy="411413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D996500-CDE2-0BB9-6EC9-0C8BE028237F}"/>
              </a:ext>
            </a:extLst>
          </p:cNvPr>
          <p:cNvSpPr txBox="1"/>
          <p:nvPr/>
        </p:nvSpPr>
        <p:spPr>
          <a:xfrm>
            <a:off x="457200" y="1231192"/>
            <a:ext cx="745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espèces dans la, flore mondiale mais une seule espèce dans la flore française :</a:t>
            </a:r>
            <a:r>
              <a:rPr lang="fr-FR" i="1" dirty="0"/>
              <a:t> R. </a:t>
            </a:r>
            <a:r>
              <a:rPr lang="fr-FR" i="1" dirty="0" err="1"/>
              <a:t>officinalis</a:t>
            </a:r>
            <a:endParaRPr lang="fr-FR" i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584F96-CF4D-5431-6DD8-6EAAD4443BEA}"/>
              </a:ext>
            </a:extLst>
          </p:cNvPr>
          <p:cNvSpPr txBox="1"/>
          <p:nvPr/>
        </p:nvSpPr>
        <p:spPr>
          <a:xfrm>
            <a:off x="8647044" y="4114139"/>
            <a:ext cx="3087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/>
              <a:t>Rosmarinus</a:t>
            </a:r>
            <a:r>
              <a:rPr lang="fr-FR" sz="1400" i="1" dirty="0"/>
              <a:t> </a:t>
            </a:r>
            <a:r>
              <a:rPr lang="fr-FR" sz="1400" i="1" dirty="0" err="1"/>
              <a:t>officinaélis</a:t>
            </a:r>
            <a:endParaRPr lang="fr-FR" sz="1400" i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AA832AB-4096-C3FC-044B-0ADB5F2C422E}"/>
              </a:ext>
            </a:extLst>
          </p:cNvPr>
          <p:cNvSpPr txBox="1"/>
          <p:nvPr/>
        </p:nvSpPr>
        <p:spPr>
          <a:xfrm>
            <a:off x="7136295" y="4830417"/>
            <a:ext cx="4810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C’est un arbuste aromatique poussant sur la pourtour méditerranéen, en particulier dans les garrigues rocailleuses sur terrain calcaire</a:t>
            </a:r>
          </a:p>
          <a:p>
            <a:r>
              <a:rPr lang="fr-FR" dirty="0"/>
              <a:t>Il est très commun sur le littoral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823BA90-ADE0-7382-B3C7-AC53D91FDA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335" y="2158953"/>
            <a:ext cx="3620741" cy="452592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9DC689E-C76B-3F97-5981-EDDC6D3DE0B6}"/>
              </a:ext>
            </a:extLst>
          </p:cNvPr>
          <p:cNvSpPr txBox="1"/>
          <p:nvPr/>
        </p:nvSpPr>
        <p:spPr>
          <a:xfrm>
            <a:off x="7275443" y="6281530"/>
            <a:ext cx="4234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peut dépasser 1 m de hauteur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1692987-6049-2755-4425-E38D244D3DA5}"/>
              </a:ext>
            </a:extLst>
          </p:cNvPr>
          <p:cNvSpPr txBox="1"/>
          <p:nvPr/>
        </p:nvSpPr>
        <p:spPr>
          <a:xfrm>
            <a:off x="457200" y="2158953"/>
            <a:ext cx="25245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constitue pour les Abeilles une ressource de première importance car il fleurit tout au long de l’année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276D4CC-4EAD-E763-C673-A706BE8B7FB8}"/>
              </a:ext>
            </a:extLst>
          </p:cNvPr>
          <p:cNvSpPr txBox="1"/>
          <p:nvPr/>
        </p:nvSpPr>
        <p:spPr>
          <a:xfrm>
            <a:off x="457199" y="4651513"/>
            <a:ext cx="2788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Son nectar permet d’obtenir un miel très apprécié qui est la spécialité de Narbonne</a:t>
            </a:r>
          </a:p>
        </p:txBody>
      </p:sp>
    </p:spTree>
    <p:extLst>
      <p:ext uri="{BB962C8B-B14F-4D97-AF65-F5344CB8AC3E}">
        <p14:creationId xmlns:p14="http://schemas.microsoft.com/office/powerpoint/2010/main" val="300549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E39E9C8-610C-A11A-7042-C721BFDE7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911" y="-206271"/>
            <a:ext cx="5681915" cy="4261436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E73360F-A51B-0B9E-10C8-03E84DC3002B}"/>
              </a:ext>
            </a:extLst>
          </p:cNvPr>
          <p:cNvSpPr txBox="1"/>
          <p:nvPr/>
        </p:nvSpPr>
        <p:spPr>
          <a:xfrm>
            <a:off x="437322" y="365125"/>
            <a:ext cx="310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Genre</a:t>
            </a:r>
            <a:r>
              <a:rPr lang="fr-FR" b="1" i="1" dirty="0"/>
              <a:t> </a:t>
            </a:r>
            <a:r>
              <a:rPr lang="fr-FR" b="1" i="1" dirty="0" err="1"/>
              <a:t>Rosmarinus</a:t>
            </a:r>
            <a:r>
              <a:rPr lang="fr-FR" b="1" i="1" dirty="0"/>
              <a:t> </a:t>
            </a:r>
            <a:r>
              <a:rPr lang="fr-FR" b="1" dirty="0"/>
              <a:t>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ACE2094-A16E-E56C-4A08-5E26B7C539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56" y="1271060"/>
            <a:ext cx="3898923" cy="291119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03B8BA2-F35A-3208-2CD8-40703B7CC7A1}"/>
              </a:ext>
            </a:extLst>
          </p:cNvPr>
          <p:cNvSpPr txBox="1"/>
          <p:nvPr/>
        </p:nvSpPr>
        <p:spPr>
          <a:xfrm>
            <a:off x="0" y="442209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Exposé au vent et aux tempêtes, il adopte un port prostré car sa croissance est  limitée par les embruns qui brulent les bourgeons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2E1C615-0821-F88D-A6D2-ECE53CE39E17}"/>
              </a:ext>
            </a:extLst>
          </p:cNvPr>
          <p:cNvSpPr txBox="1"/>
          <p:nvPr/>
        </p:nvSpPr>
        <p:spPr>
          <a:xfrm>
            <a:off x="0" y="5021705"/>
            <a:ext cx="568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a des tiges très ligneuses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893022F-126D-7F7C-A792-B58C6F2E323C}"/>
              </a:ext>
            </a:extLst>
          </p:cNvPr>
          <p:cNvGrpSpPr/>
          <p:nvPr/>
        </p:nvGrpSpPr>
        <p:grpSpPr>
          <a:xfrm>
            <a:off x="0" y="56270"/>
            <a:ext cx="11902190" cy="6368450"/>
            <a:chOff x="0" y="56270"/>
            <a:chExt cx="11902190" cy="636845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008D4B7-EF69-281B-5CB7-31116976E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9675" y="56270"/>
              <a:ext cx="3096425" cy="4125986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D890E3F-C732-FE2F-4080-F95ABEA548BB}"/>
                </a:ext>
              </a:extLst>
            </p:cNvPr>
            <p:cNvSpPr txBox="1"/>
            <p:nvPr/>
          </p:nvSpPr>
          <p:spPr>
            <a:xfrm>
              <a:off x="0" y="5501390"/>
              <a:ext cx="119021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Ses feuilles persistantes sont petites, coriaces, étroites et roulées sur les bords :</a:t>
              </a:r>
            </a:p>
            <a:p>
              <a:r>
                <a:rPr lang="fr-FR" dirty="0"/>
                <a:t>La face supérieure est recouverte d’un vernis luisant </a:t>
              </a:r>
              <a:r>
                <a:rPr lang="fr-FR" dirty="0" err="1"/>
                <a:t>imperméablle</a:t>
              </a:r>
              <a:endParaRPr lang="fr-FR" dirty="0"/>
            </a:p>
            <a:p>
              <a:r>
                <a:rPr lang="fr-FR" dirty="0"/>
                <a:t>La face inférieure est garnie d’un feutrage blanc.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06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8D9C97-4805-CFDC-4005-96B9FC76C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0C1E69E-E374-2A57-B996-C7C6EEF12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458" y="-26568"/>
            <a:ext cx="2912542" cy="4351338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C7F02D6-EA3F-F2AC-5835-364D8B7B7F7B}"/>
              </a:ext>
            </a:extLst>
          </p:cNvPr>
          <p:cNvSpPr txBox="1"/>
          <p:nvPr/>
        </p:nvSpPr>
        <p:spPr>
          <a:xfrm>
            <a:off x="505326" y="365125"/>
            <a:ext cx="483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Genre </a:t>
            </a:r>
            <a:r>
              <a:rPr lang="fr-FR" b="1" i="1" dirty="0" err="1"/>
              <a:t>Rosmarinus</a:t>
            </a:r>
            <a:r>
              <a:rPr lang="fr-FR" b="1" i="1" dirty="0"/>
              <a:t> </a:t>
            </a:r>
            <a:r>
              <a:rPr lang="fr-FR" b="1" dirty="0"/>
              <a:t>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89702F-1CD7-7582-D14E-3D8FF4013FC7}"/>
              </a:ext>
            </a:extLst>
          </p:cNvPr>
          <p:cNvSpPr txBox="1"/>
          <p:nvPr/>
        </p:nvSpPr>
        <p:spPr>
          <a:xfrm>
            <a:off x="362857" y="1099582"/>
            <a:ext cx="3247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Ses fleurs blanches ou bleues, groupées en petits bouquets à l’aisselle des feuilles sont très attirantes pour les insectes butineurs 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BC683C8-3128-C7F8-7A1B-72629D101625}"/>
              </a:ext>
            </a:extLst>
          </p:cNvPr>
          <p:cNvGrpSpPr/>
          <p:nvPr/>
        </p:nvGrpSpPr>
        <p:grpSpPr>
          <a:xfrm>
            <a:off x="377371" y="2427408"/>
            <a:ext cx="11814629" cy="4677196"/>
            <a:chOff x="377371" y="2427408"/>
            <a:chExt cx="11814629" cy="4677196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4A89E910-E770-412B-491B-E43F3A0E0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89982" y="3675605"/>
              <a:ext cx="2502018" cy="3428999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023C679A-38AB-9DE8-4756-679702D0426F}"/>
                </a:ext>
              </a:extLst>
            </p:cNvPr>
            <p:cNvSpPr txBox="1"/>
            <p:nvPr/>
          </p:nvSpPr>
          <p:spPr>
            <a:xfrm>
              <a:off x="377371" y="2427408"/>
              <a:ext cx="324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Calice bilabié à lèvre supérieure entière, ovale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7660F9DA-685A-580D-DFED-9496C7AA4380}"/>
              </a:ext>
            </a:extLst>
          </p:cNvPr>
          <p:cNvGrpSpPr/>
          <p:nvPr/>
        </p:nvGrpSpPr>
        <p:grpSpPr>
          <a:xfrm>
            <a:off x="174170" y="3015319"/>
            <a:ext cx="9925859" cy="3949700"/>
            <a:chOff x="174170" y="3015319"/>
            <a:chExt cx="9925859" cy="3949700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ED644CF9-70C8-C2FE-37A7-33FA68AF76F0}"/>
                </a:ext>
              </a:extLst>
            </p:cNvPr>
            <p:cNvSpPr txBox="1"/>
            <p:nvPr/>
          </p:nvSpPr>
          <p:spPr>
            <a:xfrm>
              <a:off x="174170" y="3537345"/>
              <a:ext cx="312057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 étamines  au lieu de 4 Anthères à une seule loge au lieu de 2 – </a:t>
              </a:r>
            </a:p>
            <a:p>
              <a:r>
                <a:rPr lang="fr-FR" dirty="0"/>
                <a:t>style à un seul stigmate long et complétement arqué</a:t>
              </a:r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901CBFF3-CC7C-D8D5-30E8-ADE3164B4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2529" y="3015319"/>
              <a:ext cx="5397500" cy="3949700"/>
            </a:xfrm>
            <a:prstGeom prst="rect">
              <a:avLst/>
            </a:prstGeom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5A15F599-25B6-1033-0919-56B295BBFD7F}"/>
              </a:ext>
            </a:extLst>
          </p:cNvPr>
          <p:cNvGrpSpPr/>
          <p:nvPr/>
        </p:nvGrpSpPr>
        <p:grpSpPr>
          <a:xfrm>
            <a:off x="174171" y="0"/>
            <a:ext cx="8493579" cy="6858000"/>
            <a:chOff x="174171" y="0"/>
            <a:chExt cx="8493579" cy="6858000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8555E365-9956-0081-6857-F74F45C03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4250" y="0"/>
              <a:ext cx="5143500" cy="6858000"/>
            </a:xfrm>
            <a:prstGeom prst="rect">
              <a:avLst/>
            </a:prstGeom>
          </p:spPr>
        </p:pic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8AFAC55D-0CC3-F3D0-CED8-FECC93BB82C8}"/>
                </a:ext>
              </a:extLst>
            </p:cNvPr>
            <p:cNvSpPr txBox="1"/>
            <p:nvPr/>
          </p:nvSpPr>
          <p:spPr>
            <a:xfrm>
              <a:off x="174171" y="5138056"/>
              <a:ext cx="34363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Les 4  parties du fruit (tétrakène) sont discrètes car restant cachées dans le calice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667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4D3C4F-1DED-FFB5-9D31-E43CEA8A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439" y="96980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Cette 1</a:t>
            </a:r>
            <a:r>
              <a:rPr lang="fr-FR" baseline="30000" dirty="0">
                <a:solidFill>
                  <a:srgbClr val="FF0000"/>
                </a:solidFill>
              </a:rPr>
              <a:t>e</a:t>
            </a:r>
            <a:r>
              <a:rPr lang="fr-FR" dirty="0">
                <a:solidFill>
                  <a:srgbClr val="FF0000"/>
                </a:solidFill>
              </a:rPr>
              <a:t> séance est terminée :</a:t>
            </a:r>
            <a:br>
              <a:rPr lang="fr-FR" dirty="0">
                <a:solidFill>
                  <a:srgbClr val="FF0000"/>
                </a:solidFill>
              </a:rPr>
            </a:br>
            <a:br>
              <a:rPr lang="fr-FR" dirty="0">
                <a:solidFill>
                  <a:srgbClr val="FF0000"/>
                </a:solidFill>
              </a:rPr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E02220-638D-CCB9-DC21-243EE8CAA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e</a:t>
            </a:r>
            <a:r>
              <a:rPr lang="fr-FR" dirty="0"/>
              <a:t> séance  le : 24 Octobre 2024</a:t>
            </a:r>
          </a:p>
          <a:p>
            <a:endParaRPr lang="fr-FR" dirty="0"/>
          </a:p>
          <a:p>
            <a:r>
              <a:rPr lang="fr-FR" dirty="0"/>
              <a:t>3</a:t>
            </a:r>
            <a:r>
              <a:rPr lang="fr-FR" baseline="30000" dirty="0"/>
              <a:t>e</a:t>
            </a:r>
            <a:r>
              <a:rPr lang="fr-FR" dirty="0"/>
              <a:t> séance : le 28 Novembre 2024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A2FE86-041F-C8B9-5E59-3A7642DAA108}"/>
              </a:ext>
            </a:extLst>
          </p:cNvPr>
          <p:cNvGrpSpPr/>
          <p:nvPr/>
        </p:nvGrpSpPr>
        <p:grpSpPr>
          <a:xfrm>
            <a:off x="2094270" y="4001294"/>
            <a:ext cx="6518788" cy="2050025"/>
            <a:chOff x="2094270" y="4001294"/>
            <a:chExt cx="6518788" cy="2050025"/>
          </a:xfrm>
        </p:grpSpPr>
        <p:sp>
          <p:nvSpPr>
            <p:cNvPr id="4" name="Cadre 3">
              <a:extLst>
                <a:ext uri="{FF2B5EF4-FFF2-40B4-BE49-F238E27FC236}">
                  <a16:creationId xmlns:a16="http://schemas.microsoft.com/office/drawing/2014/main" id="{0A60B788-8587-9CC2-2079-8CD39D2DE462}"/>
                </a:ext>
              </a:extLst>
            </p:cNvPr>
            <p:cNvSpPr/>
            <p:nvPr/>
          </p:nvSpPr>
          <p:spPr>
            <a:xfrm>
              <a:off x="2094270" y="4001294"/>
              <a:ext cx="6518788" cy="2050025"/>
            </a:xfrm>
            <a:prstGeom prst="fram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61C64EEF-9175-9162-CD5B-F1E245DE91E7}"/>
                </a:ext>
              </a:extLst>
            </p:cNvPr>
            <p:cNvSpPr txBox="1"/>
            <p:nvPr/>
          </p:nvSpPr>
          <p:spPr>
            <a:xfrm>
              <a:off x="2816942" y="4562629"/>
              <a:ext cx="5338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solidFill>
                    <a:srgbClr val="FF0000"/>
                  </a:solidFill>
                </a:rPr>
                <a:t>Merci pour votre attention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871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D77533-37C0-DE47-1034-988AA650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0739"/>
            <a:ext cx="10515600" cy="1325563"/>
          </a:xfrm>
        </p:spPr>
        <p:txBody>
          <a:bodyPr/>
          <a:lstStyle/>
          <a:p>
            <a:r>
              <a:rPr lang="fr-FR" sz="3200" b="1" dirty="0"/>
              <a:t>Les Lamiacées sont souvent des plantes à essence  </a:t>
            </a:r>
            <a:r>
              <a:rPr lang="fr-FR" dirty="0"/>
              <a:t>: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688982D-88B4-1B14-6DB6-5DC2D97CE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901" y="0"/>
            <a:ext cx="2348885" cy="350468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1E2E040-35C3-3B46-6FEE-7ABBC270D5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540" y="584462"/>
            <a:ext cx="4590361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8145CD9-F545-F197-74E9-4CDA3C10F344}"/>
              </a:ext>
            </a:extLst>
          </p:cNvPr>
          <p:cNvSpPr txBox="1"/>
          <p:nvPr/>
        </p:nvSpPr>
        <p:spPr>
          <a:xfrm>
            <a:off x="7909089" y="848412"/>
            <a:ext cx="11783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Mentha</a:t>
            </a:r>
            <a:endParaRPr lang="fr-FR" sz="1600" i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4F201E7-FBDF-9DF8-4E02-40AC3FB9943A}"/>
              </a:ext>
            </a:extLst>
          </p:cNvPr>
          <p:cNvSpPr txBox="1"/>
          <p:nvPr/>
        </p:nvSpPr>
        <p:spPr>
          <a:xfrm>
            <a:off x="9888718" y="302042"/>
            <a:ext cx="11217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Lavandula</a:t>
            </a:r>
            <a:endParaRPr lang="fr-FR" sz="1600" i="1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268068-6D25-E49B-1CB5-EEB763163C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4" y="531170"/>
            <a:ext cx="5080000" cy="58166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8D4E0BE-5EF5-C41F-76B4-78DF17A1F633}"/>
              </a:ext>
            </a:extLst>
          </p:cNvPr>
          <p:cNvSpPr txBox="1"/>
          <p:nvPr/>
        </p:nvSpPr>
        <p:spPr>
          <a:xfrm>
            <a:off x="491520" y="5750351"/>
            <a:ext cx="13951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Rosmarinus</a:t>
            </a:r>
            <a:endParaRPr lang="fr-FR" sz="1600" i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C90F1B6-55C1-BA3A-2764-451089E9DF2A}"/>
              </a:ext>
            </a:extLst>
          </p:cNvPr>
          <p:cNvSpPr txBox="1"/>
          <p:nvPr/>
        </p:nvSpPr>
        <p:spPr>
          <a:xfrm>
            <a:off x="150829" y="6485641"/>
            <a:ext cx="444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L’odeur se dégage par simple attouchement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957295A-FF41-C116-8762-689A09B21B74}"/>
              </a:ext>
            </a:extLst>
          </p:cNvPr>
          <p:cNvSpPr txBox="1"/>
          <p:nvPr/>
        </p:nvSpPr>
        <p:spPr>
          <a:xfrm>
            <a:off x="9888718" y="3629320"/>
            <a:ext cx="19796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huiles essentielles se forment dans des poils à essence localisés sous la cuticule qui se soulève</a:t>
            </a:r>
          </a:p>
        </p:txBody>
      </p:sp>
    </p:spTree>
    <p:extLst>
      <p:ext uri="{BB962C8B-B14F-4D97-AF65-F5344CB8AC3E}">
        <p14:creationId xmlns:p14="http://schemas.microsoft.com/office/powerpoint/2010/main" val="167311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E60B73-A8F9-8A67-F2D5-50E3923A4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9910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 dirty="0"/>
              <a:t>Caractères généraux des Lamiacées :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C22DDAE-BEDD-3D46-F814-430238DE3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426" y="0"/>
            <a:ext cx="3783477" cy="2531146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37FF99D-12E8-E945-80C2-1D01639DD1EE}"/>
              </a:ext>
            </a:extLst>
          </p:cNvPr>
          <p:cNvSpPr txBox="1"/>
          <p:nvPr/>
        </p:nvSpPr>
        <p:spPr>
          <a:xfrm>
            <a:off x="245097" y="895546"/>
            <a:ext cx="11048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– Ce sont des </a:t>
            </a:r>
            <a:r>
              <a:rPr lang="fr-FR" b="1" dirty="0"/>
              <a:t>herbes </a:t>
            </a:r>
            <a:r>
              <a:rPr lang="fr-FR" dirty="0"/>
              <a:t>à  tige quadrangulaire souvent renflée aux nœuds (Galeopsis)se</a:t>
            </a:r>
          </a:p>
          <a:p>
            <a:r>
              <a:rPr lang="fr-FR" dirty="0"/>
              <a:t> multipliant en une seule saison par des rejets (stolons ou rhizome)</a:t>
            </a:r>
          </a:p>
          <a:p>
            <a:r>
              <a:rPr lang="fr-FR" dirty="0"/>
              <a:t>Plus rarement, ce sont des </a:t>
            </a:r>
            <a:r>
              <a:rPr lang="fr-FR" b="1" dirty="0"/>
              <a:t>arbrisseaux </a:t>
            </a:r>
            <a:r>
              <a:rPr lang="fr-FR" dirty="0"/>
              <a:t>de petit taille</a:t>
            </a:r>
          </a:p>
          <a:p>
            <a:r>
              <a:rPr lang="fr-FR" dirty="0"/>
              <a:t>Tige alors ligneuse et vivace (Thymus)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95C9FA7-846D-D977-BD19-A1842B39FF06}"/>
              </a:ext>
            </a:extLst>
          </p:cNvPr>
          <p:cNvSpPr txBox="1"/>
          <p:nvPr/>
        </p:nvSpPr>
        <p:spPr>
          <a:xfrm>
            <a:off x="8531258" y="1638733"/>
            <a:ext cx="12066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i="1" dirty="0"/>
              <a:t>Galéopsis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27E192E-B9E8-A990-E7B0-398A7A3C7B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191" y="1517362"/>
            <a:ext cx="3018151" cy="273983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5FA73CB-492D-B6AF-3E24-A19AD3D13056}"/>
              </a:ext>
            </a:extLst>
          </p:cNvPr>
          <p:cNvSpPr txBox="1"/>
          <p:nvPr/>
        </p:nvSpPr>
        <p:spPr>
          <a:xfrm>
            <a:off x="6322244" y="3846136"/>
            <a:ext cx="14548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i="1" dirty="0"/>
              <a:t>Thymus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5734F78-C33D-71F4-A91C-88C69E5D3F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4310" y="3870702"/>
            <a:ext cx="2404881" cy="320450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3C805E1-3496-2059-9532-DAC82B07C0F7}"/>
              </a:ext>
            </a:extLst>
          </p:cNvPr>
          <p:cNvSpPr txBox="1"/>
          <p:nvPr/>
        </p:nvSpPr>
        <p:spPr>
          <a:xfrm>
            <a:off x="2884623" y="6344239"/>
            <a:ext cx="1292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Rosmarinus</a:t>
            </a:r>
            <a:endParaRPr lang="fr-FR" sz="1600" i="1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95D4783-F7E7-1E89-018A-141576BD30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295" y="4360264"/>
            <a:ext cx="2163170" cy="237047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46CD71C-785B-4E31-7D09-7B3BA6F162DF}"/>
              </a:ext>
            </a:extLst>
          </p:cNvPr>
          <p:cNvSpPr txBox="1"/>
          <p:nvPr/>
        </p:nvSpPr>
        <p:spPr>
          <a:xfrm>
            <a:off x="6504495" y="6344239"/>
            <a:ext cx="127261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Lamium</a:t>
            </a:r>
            <a:endParaRPr lang="fr-FR" sz="1600" i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266019C-7D5C-1E6E-567C-DDB44995953D}"/>
              </a:ext>
            </a:extLst>
          </p:cNvPr>
          <p:cNvSpPr txBox="1"/>
          <p:nvPr/>
        </p:nvSpPr>
        <p:spPr>
          <a:xfrm>
            <a:off x="245097" y="1873150"/>
            <a:ext cx="49001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2- Les feuilles  opposées , souvent indivises parfois à découpure palmée ,  </a:t>
            </a:r>
            <a:r>
              <a:rPr lang="fr-FR" b="1" dirty="0"/>
              <a:t>décussée</a:t>
            </a:r>
            <a:r>
              <a:rPr lang="fr-FR" dirty="0"/>
              <a:t>s  ( Ballota)</a:t>
            </a:r>
          </a:p>
          <a:p>
            <a:r>
              <a:rPr lang="fr-FR" dirty="0"/>
              <a:t>    Chez les espèces vivant dans les endroits secs,  les feuilles sont coriaces et présentent des adaptations leur permettant de réduire leur transpiration : </a:t>
            </a:r>
          </a:p>
          <a:p>
            <a:r>
              <a:rPr lang="fr-FR" dirty="0"/>
              <a:t>          - feuilles à limbe enroulé par-dessous</a:t>
            </a:r>
          </a:p>
          <a:p>
            <a:r>
              <a:rPr lang="fr-FR" dirty="0"/>
              <a:t>          - feuilles à surface réduite</a:t>
            </a:r>
          </a:p>
          <a:p>
            <a:r>
              <a:rPr lang="fr-FR" dirty="0"/>
              <a:t>          - stomates enfoncés </a:t>
            </a:r>
          </a:p>
          <a:p>
            <a:r>
              <a:rPr lang="fr-FR" dirty="0"/>
              <a:t>dans des sillons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6E80EEB-40EB-CBB1-CE5D-BF0CDEAF5E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204" y="2671733"/>
            <a:ext cx="3166686" cy="473103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6FADEF55-BC6B-6219-3AC2-E59A2CCD92B6}"/>
              </a:ext>
            </a:extLst>
          </p:cNvPr>
          <p:cNvSpPr txBox="1"/>
          <p:nvPr/>
        </p:nvSpPr>
        <p:spPr>
          <a:xfrm>
            <a:off x="10413285" y="5674936"/>
            <a:ext cx="95544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i="1" dirty="0"/>
              <a:t>Ballota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8C1D47A-4FD9-0DCF-541F-8879AAB9C266}"/>
              </a:ext>
            </a:extLst>
          </p:cNvPr>
          <p:cNvSpPr txBox="1"/>
          <p:nvPr/>
        </p:nvSpPr>
        <p:spPr>
          <a:xfrm>
            <a:off x="245097" y="5269584"/>
            <a:ext cx="220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3- Pas de stipules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83EE343-2A6E-4DFB-82FA-42B064B67E81}"/>
              </a:ext>
            </a:extLst>
          </p:cNvPr>
          <p:cNvGrpSpPr/>
          <p:nvPr/>
        </p:nvGrpSpPr>
        <p:grpSpPr>
          <a:xfrm>
            <a:off x="353962" y="2694445"/>
            <a:ext cx="2535884" cy="4036293"/>
            <a:chOff x="-84914" y="2722320"/>
            <a:chExt cx="2535884" cy="40362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D851BB-C713-2ECD-B907-6BC6759153BD}"/>
                </a:ext>
              </a:extLst>
            </p:cNvPr>
            <p:cNvSpPr/>
            <p:nvPr/>
          </p:nvSpPr>
          <p:spPr>
            <a:xfrm>
              <a:off x="-84914" y="5638916"/>
              <a:ext cx="2535884" cy="11196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Se dit de feuilles opposées dont les paires se croisent à angle droit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60A88C04-9347-ADEA-9F58-A02AE3AE33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1514" y="2722320"/>
              <a:ext cx="2041802" cy="342172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96E861AC-6786-D129-D558-B885E78961D6}"/>
              </a:ext>
            </a:extLst>
          </p:cNvPr>
          <p:cNvSpPr txBox="1"/>
          <p:nvPr/>
        </p:nvSpPr>
        <p:spPr>
          <a:xfrm>
            <a:off x="4189951" y="6032475"/>
            <a:ext cx="149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Photo : (</a:t>
            </a:r>
            <a:r>
              <a:rPr lang="fr-FR" sz="1200" dirty="0" err="1"/>
              <a:t>Spichiger</a:t>
            </a:r>
            <a:r>
              <a:rPr lang="fr-FR" sz="1200" dirty="0"/>
              <a:t> </a:t>
            </a:r>
          </a:p>
          <a:p>
            <a:r>
              <a:rPr lang="fr-FR" sz="1200" dirty="0"/>
              <a:t>Botanique </a:t>
            </a:r>
            <a:r>
              <a:rPr lang="fr-FR" sz="1200" dirty="0" err="1"/>
              <a:t>systematique</a:t>
            </a:r>
            <a:r>
              <a:rPr lang="fr-FR" sz="1200" dirty="0"/>
              <a:t> des plantes à fleurs)</a:t>
            </a:r>
          </a:p>
        </p:txBody>
      </p:sp>
    </p:spTree>
    <p:extLst>
      <p:ext uri="{BB962C8B-B14F-4D97-AF65-F5344CB8AC3E}">
        <p14:creationId xmlns:p14="http://schemas.microsoft.com/office/powerpoint/2010/main" val="230946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09431F-5E68-8966-35DB-426A5261A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8959"/>
            <a:ext cx="10860505" cy="1325563"/>
          </a:xfrm>
        </p:spPr>
        <p:txBody>
          <a:bodyPr>
            <a:normAutofit/>
          </a:bodyPr>
          <a:lstStyle/>
          <a:p>
            <a:r>
              <a:rPr lang="fr-FR" sz="2400" b="1" dirty="0"/>
              <a:t>Les feuilles des Lamiacées :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D32AB35-1EBD-EEF8-E7FA-AA155C3D4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466" y="-12867"/>
            <a:ext cx="4076070" cy="4351338"/>
          </a:xfrm>
          <a:solidFill>
            <a:schemeClr val="bg1"/>
          </a:solidFill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8456B3E-FA49-368F-F37D-082190D1E72A}"/>
              </a:ext>
            </a:extLst>
          </p:cNvPr>
          <p:cNvSpPr txBox="1"/>
          <p:nvPr/>
        </p:nvSpPr>
        <p:spPr>
          <a:xfrm>
            <a:off x="8145379" y="527272"/>
            <a:ext cx="121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Vitex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C8EA144-E5E1-4B00-19EA-0D7D51259271}"/>
              </a:ext>
            </a:extLst>
          </p:cNvPr>
          <p:cNvSpPr txBox="1"/>
          <p:nvPr/>
        </p:nvSpPr>
        <p:spPr>
          <a:xfrm>
            <a:off x="8746958" y="4338471"/>
            <a:ext cx="25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Feuille palmatiséquée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0CCAA7B-C4CE-B6C6-3775-A3E10B5DD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324" y="179417"/>
            <a:ext cx="3438397" cy="32495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05CEB9B-2828-F84F-FD5E-92D5CC39FCE1}"/>
              </a:ext>
            </a:extLst>
          </p:cNvPr>
          <p:cNvSpPr txBox="1"/>
          <p:nvPr/>
        </p:nvSpPr>
        <p:spPr>
          <a:xfrm>
            <a:off x="5823284" y="542660"/>
            <a:ext cx="193343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i="1" dirty="0"/>
              <a:t>Ajuga </a:t>
            </a:r>
            <a:r>
              <a:rPr lang="fr-FR" sz="1600" i="1" dirty="0" err="1"/>
              <a:t>chamaepitys</a:t>
            </a:r>
            <a:endParaRPr lang="fr-FR" sz="1600" i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7D02372-E49D-8F25-900F-51C11DF2B145}"/>
              </a:ext>
            </a:extLst>
          </p:cNvPr>
          <p:cNvSpPr txBox="1"/>
          <p:nvPr/>
        </p:nvSpPr>
        <p:spPr>
          <a:xfrm>
            <a:off x="4740442" y="3585411"/>
            <a:ext cx="319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Feuille à segments linéaires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C446D13-63F2-76A5-48DF-CB571A7AF6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212" y="4107508"/>
            <a:ext cx="2286000" cy="2082800"/>
          </a:xfrm>
          <a:prstGeom prst="rect">
            <a:avLst/>
          </a:prstGeom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id="{8EF70AF9-EF6F-C4D4-F1E8-DEBEABA0CACC}"/>
              </a:ext>
            </a:extLst>
          </p:cNvPr>
          <p:cNvGrpSpPr/>
          <p:nvPr/>
        </p:nvGrpSpPr>
        <p:grpSpPr>
          <a:xfrm>
            <a:off x="242254" y="595688"/>
            <a:ext cx="3672324" cy="4389114"/>
            <a:chOff x="242254" y="595688"/>
            <a:chExt cx="3672324" cy="4389114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6850C61A-7CF6-9772-9623-FE746BD78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254" y="595688"/>
              <a:ext cx="3672324" cy="3672324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315E1BE9-B763-BE9F-AE83-94CC3F96D70F}"/>
                </a:ext>
              </a:extLst>
            </p:cNvPr>
            <p:cNvSpPr txBox="1"/>
            <p:nvPr/>
          </p:nvSpPr>
          <p:spPr>
            <a:xfrm>
              <a:off x="1628578" y="3845271"/>
              <a:ext cx="135525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i="1" dirty="0" err="1"/>
                <a:t>Leonurus</a:t>
              </a:r>
              <a:endParaRPr lang="fr-FR" sz="1600" i="1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7D0D0F5-8D62-7059-76DE-875EEFDA929E}"/>
                </a:ext>
              </a:extLst>
            </p:cNvPr>
            <p:cNvSpPr txBox="1"/>
            <p:nvPr/>
          </p:nvSpPr>
          <p:spPr>
            <a:xfrm>
              <a:off x="613611" y="4338471"/>
              <a:ext cx="3176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Feuille divisée en 3 -5 lobes lancéolés, incisés</a:t>
              </a:r>
            </a:p>
          </p:txBody>
        </p:sp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58071B0E-A052-B0ED-4FD9-C37A4B73B3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193" y="3878333"/>
            <a:ext cx="1923431" cy="175245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0030358-007F-2B21-D887-037A20D72382}"/>
              </a:ext>
            </a:extLst>
          </p:cNvPr>
          <p:cNvSpPr txBox="1"/>
          <p:nvPr/>
        </p:nvSpPr>
        <p:spPr>
          <a:xfrm>
            <a:off x="6115394" y="4777570"/>
            <a:ext cx="2247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Lamium</a:t>
            </a:r>
            <a:r>
              <a:rPr lang="fr-FR" sz="1600" i="1" dirty="0"/>
              <a:t> </a:t>
            </a:r>
            <a:r>
              <a:rPr lang="fr-FR" sz="1600" i="1" dirty="0" err="1"/>
              <a:t>maculatum</a:t>
            </a:r>
            <a:endParaRPr lang="fr-FR" sz="1600" i="1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BBBF4632-5E16-44E3-F0AE-8ECF7BAA79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5183" y="3900852"/>
            <a:ext cx="2303244" cy="2351391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5E1C55F4-79CA-EBF8-8E25-A556FF0C3006}"/>
              </a:ext>
            </a:extLst>
          </p:cNvPr>
          <p:cNvSpPr txBox="1"/>
          <p:nvPr/>
        </p:nvSpPr>
        <p:spPr>
          <a:xfrm>
            <a:off x="3283669" y="5433856"/>
            <a:ext cx="2577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Glechoma</a:t>
            </a:r>
            <a:endParaRPr lang="fr-FR" sz="1600" i="1" dirty="0"/>
          </a:p>
        </p:txBody>
      </p:sp>
      <p:sp>
        <p:nvSpPr>
          <p:cNvPr id="29" name="Accolade fermante 28">
            <a:extLst>
              <a:ext uri="{FF2B5EF4-FFF2-40B4-BE49-F238E27FC236}">
                <a16:creationId xmlns:a16="http://schemas.microsoft.com/office/drawing/2014/main" id="{5AE77AF3-E592-2DC7-00B8-03F9456A5595}"/>
              </a:ext>
            </a:extLst>
          </p:cNvPr>
          <p:cNvSpPr/>
          <p:nvPr/>
        </p:nvSpPr>
        <p:spPr>
          <a:xfrm>
            <a:off x="5823284" y="4338471"/>
            <a:ext cx="292110" cy="214655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5A2CC16-D73E-A367-0086-A7930D9216DC}"/>
              </a:ext>
            </a:extLst>
          </p:cNvPr>
          <p:cNvSpPr txBox="1"/>
          <p:nvPr/>
        </p:nvSpPr>
        <p:spPr>
          <a:xfrm>
            <a:off x="6272281" y="5330050"/>
            <a:ext cx="235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Feuille plus ou moins cordée</a:t>
            </a:r>
          </a:p>
        </p:txBody>
      </p:sp>
    </p:spTree>
    <p:extLst>
      <p:ext uri="{BB962C8B-B14F-4D97-AF65-F5344CB8AC3E}">
        <p14:creationId xmlns:p14="http://schemas.microsoft.com/office/powerpoint/2010/main" val="322956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C6C65-EF21-3274-D449-73E271C07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2C5846E-EB56-FBB0-D08C-5338F7AFA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193723" cy="4986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A0E78E-304C-0D47-1D2E-2F10298DBFB0}"/>
              </a:ext>
            </a:extLst>
          </p:cNvPr>
          <p:cNvSpPr txBox="1"/>
          <p:nvPr/>
        </p:nvSpPr>
        <p:spPr>
          <a:xfrm>
            <a:off x="528638" y="5214938"/>
            <a:ext cx="3357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err="1"/>
              <a:t>Lamium</a:t>
            </a:r>
            <a:r>
              <a:rPr lang="fr-FR" sz="1400" b="1" i="1" dirty="0"/>
              <a:t> amplexicaule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7DCB1F0-B448-9C51-1A90-C4265CDD27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723" y="7144"/>
            <a:ext cx="4590361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7BDA840-09E7-DECA-6F4C-82A22786518E}"/>
              </a:ext>
            </a:extLst>
          </p:cNvPr>
          <p:cNvSpPr txBox="1"/>
          <p:nvPr/>
        </p:nvSpPr>
        <p:spPr>
          <a:xfrm>
            <a:off x="6844054" y="4986338"/>
            <a:ext cx="24717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i="1" dirty="0"/>
              <a:t>Galeopsis ladanum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4E67B15-A513-05E3-87C1-B492A58FEE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4084" y="7144"/>
            <a:ext cx="3355523" cy="476089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503F9C9-085E-3F70-02AE-42274897FBCA}"/>
              </a:ext>
            </a:extLst>
          </p:cNvPr>
          <p:cNvSpPr txBox="1"/>
          <p:nvPr/>
        </p:nvSpPr>
        <p:spPr>
          <a:xfrm>
            <a:off x="9667869" y="5214938"/>
            <a:ext cx="1993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/>
              <a:t>Teucrium</a:t>
            </a:r>
            <a:r>
              <a:rPr lang="fr-FR" sz="1400" i="1" dirty="0"/>
              <a:t> </a:t>
            </a:r>
            <a:r>
              <a:rPr lang="fr-FR" sz="1400" i="1" dirty="0" err="1"/>
              <a:t>polium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4048193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6AA38F-BE47-6E2B-7347-141B085C1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7894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/>
              <a:t>L’inflorescence des Lamiacées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9E6E164-8603-26DB-6863-A402C8397B55}"/>
              </a:ext>
            </a:extLst>
          </p:cNvPr>
          <p:cNvSpPr txBox="1"/>
          <p:nvPr/>
        </p:nvSpPr>
        <p:spPr>
          <a:xfrm>
            <a:off x="-2" y="997669"/>
            <a:ext cx="8508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inflorescences, situées à l’aisselle des feuilles supérieures , sont du type </a:t>
            </a:r>
            <a:r>
              <a:rPr lang="fr-FR" b="1" dirty="0"/>
              <a:t>de la cyme       </a:t>
            </a:r>
            <a:r>
              <a:rPr lang="fr-FR" dirty="0"/>
              <a:t>d’abord bipare puis unipare par manque de place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BC5DF6-946C-1AD0-9941-7B037EA5937B}"/>
              </a:ext>
            </a:extLst>
          </p:cNvPr>
          <p:cNvSpPr txBox="1"/>
          <p:nvPr/>
        </p:nvSpPr>
        <p:spPr>
          <a:xfrm>
            <a:off x="-37419" y="1599862"/>
            <a:ext cx="775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inflorescences sont fréquemment condensées en</a:t>
            </a:r>
            <a:r>
              <a:rPr lang="fr-FR" b="1" dirty="0"/>
              <a:t> glomérules </a:t>
            </a:r>
            <a:r>
              <a:rPr lang="fr-FR" dirty="0"/>
              <a:t>et souvent, autour de la tige, elles simulent un</a:t>
            </a:r>
            <a:r>
              <a:rPr lang="fr-FR" b="1" dirty="0"/>
              <a:t> verticilles </a:t>
            </a:r>
            <a:r>
              <a:rPr lang="fr-FR" dirty="0"/>
              <a:t>de fleurs (</a:t>
            </a:r>
            <a:r>
              <a:rPr lang="fr-FR" i="1" dirty="0" err="1"/>
              <a:t>Lycopus</a:t>
            </a:r>
            <a:r>
              <a:rPr lang="fr-FR" dirty="0"/>
              <a:t>)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4D5A965-13EC-BF5A-2194-A65D67F9F2E5}"/>
              </a:ext>
            </a:extLst>
          </p:cNvPr>
          <p:cNvGrpSpPr/>
          <p:nvPr/>
        </p:nvGrpSpPr>
        <p:grpSpPr>
          <a:xfrm>
            <a:off x="-3" y="2318532"/>
            <a:ext cx="8854594" cy="4414900"/>
            <a:chOff x="77001" y="2387065"/>
            <a:chExt cx="8854594" cy="441490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3C7C7BD-036A-660B-F10D-9C20DB78C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9742" y="3178075"/>
              <a:ext cx="4831853" cy="3623890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78EB0B8-124B-0616-9F11-45E162F3D5B9}"/>
                </a:ext>
              </a:extLst>
            </p:cNvPr>
            <p:cNvSpPr txBox="1"/>
            <p:nvPr/>
          </p:nvSpPr>
          <p:spPr>
            <a:xfrm>
              <a:off x="4985887" y="5101389"/>
              <a:ext cx="99140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i="1" dirty="0" err="1"/>
                <a:t>Lycopus</a:t>
              </a:r>
              <a:endParaRPr lang="fr-FR" sz="1600" i="1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B1F87C5-57DC-9E01-90C6-74BB4A179D6D}"/>
                </a:ext>
              </a:extLst>
            </p:cNvPr>
            <p:cNvSpPr txBox="1"/>
            <p:nvPr/>
          </p:nvSpPr>
          <p:spPr>
            <a:xfrm>
              <a:off x="77001" y="2387065"/>
              <a:ext cx="71580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Si les entre-nœuds sont très courts et les feuilles réduites à des bractées, l’inflorescence devient un </a:t>
              </a:r>
              <a:r>
                <a:rPr lang="fr-FR" b="1" dirty="0"/>
                <a:t>capitule </a:t>
              </a:r>
              <a:r>
                <a:rPr lang="fr-FR" i="1" dirty="0"/>
                <a:t>(</a:t>
              </a:r>
              <a:r>
                <a:rPr lang="fr-FR" i="1" dirty="0" err="1"/>
                <a:t>Mentha</a:t>
              </a:r>
              <a:r>
                <a:rPr lang="fr-FR" i="1" dirty="0"/>
                <a:t>)</a:t>
              </a:r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9E7C92B5-D59D-C95C-543F-9838DFEEDE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962" y="3109542"/>
            <a:ext cx="2733481" cy="364464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7269D4D-F592-6535-2774-83AF01C226CD}"/>
              </a:ext>
            </a:extLst>
          </p:cNvPr>
          <p:cNvSpPr txBox="1"/>
          <p:nvPr/>
        </p:nvSpPr>
        <p:spPr>
          <a:xfrm>
            <a:off x="2037523" y="6072809"/>
            <a:ext cx="10933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err="1"/>
              <a:t>Menth</a:t>
            </a:r>
            <a:r>
              <a:rPr lang="fr-FR" dirty="0" err="1"/>
              <a:t>a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F8D08F9-B8DA-3C70-4094-6BD338FE3598}"/>
              </a:ext>
            </a:extLst>
          </p:cNvPr>
          <p:cNvSpPr txBox="1"/>
          <p:nvPr/>
        </p:nvSpPr>
        <p:spPr>
          <a:xfrm>
            <a:off x="-2" y="614579"/>
            <a:ext cx="756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fleurs sont rarement isolées  à l’aisselle des feuilles (</a:t>
            </a:r>
            <a:r>
              <a:rPr lang="fr-FR" i="1" dirty="0" err="1"/>
              <a:t>Melittis</a:t>
            </a:r>
            <a:r>
              <a:rPr lang="fr-FR" i="1" dirty="0"/>
              <a:t>, </a:t>
            </a:r>
            <a:r>
              <a:rPr lang="fr-FR" i="1" dirty="0" err="1"/>
              <a:t>Scutellaria</a:t>
            </a:r>
            <a:r>
              <a:rPr lang="fr-FR" dirty="0"/>
              <a:t>)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6B50C701-0A0A-3C5E-32D4-854D6ED88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4591" y="-433162"/>
            <a:ext cx="3153575" cy="4711441"/>
          </a:xfr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A41A409-4FEA-6547-AB10-FDD905A61051}"/>
              </a:ext>
            </a:extLst>
          </p:cNvPr>
          <p:cNvSpPr txBox="1"/>
          <p:nvPr/>
        </p:nvSpPr>
        <p:spPr>
          <a:xfrm>
            <a:off x="9782449" y="4335298"/>
            <a:ext cx="1917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Scutellaria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37506237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2761</TotalTime>
  <Words>3596</Words>
  <Application>Microsoft Office PowerPoint</Application>
  <PresentationFormat>Grand écran</PresentationFormat>
  <Paragraphs>466</Paragraphs>
  <Slides>47</Slides>
  <Notes>34</Notes>
  <HiddenSlides>1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Place de cette famille dans la classification :</vt:lpstr>
      <vt:lpstr>Présentation PowerPoint</vt:lpstr>
      <vt:lpstr>Les Lamiacées sont souvent des plantes à essence  :</vt:lpstr>
      <vt:lpstr>Caractères généraux des Lamiacées :</vt:lpstr>
      <vt:lpstr>Les feuilles des Lamiacées :</vt:lpstr>
      <vt:lpstr>Présentation PowerPoint</vt:lpstr>
      <vt:lpstr>L’inflorescence des Lamiacées :</vt:lpstr>
      <vt:lpstr>Présentation PowerPoint</vt:lpstr>
      <vt:lpstr>Présentation PowerPoint</vt:lpstr>
      <vt:lpstr>Le calice des Lamiacées :</vt:lpstr>
      <vt:lpstr>Présentation PowerPoint</vt:lpstr>
      <vt:lpstr>Présentation PowerPoint</vt:lpstr>
      <vt:lpstr>Présentation PowerPoint</vt:lpstr>
      <vt:lpstr>Quelques tétrakènes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-</vt:lpstr>
      <vt:lpstr>Présentation PowerPoint</vt:lpstr>
      <vt:lpstr>Présentation PowerPoint</vt:lpstr>
      <vt:lpstr>Présentation PowerPoint</vt:lpstr>
      <vt:lpstr>Teucrium marum ( nom vernaculaire : Herbe aux  chats )</vt:lpstr>
      <vt:lpstr>Présentation PowerPoint</vt:lpstr>
      <vt:lpstr>Présentation PowerPoint</vt:lpstr>
      <vt:lpstr>Présentation PowerPoint</vt:lpstr>
      <vt:lpstr>           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Cette 1e séance est terminée :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roubaudi</dc:creator>
  <cp:lastModifiedBy>jeanlucmacqueron@outlouk.fr</cp:lastModifiedBy>
  <cp:revision>236</cp:revision>
  <dcterms:created xsi:type="dcterms:W3CDTF">2024-04-02T15:50:19Z</dcterms:created>
  <dcterms:modified xsi:type="dcterms:W3CDTF">2024-09-27T09:01:41Z</dcterms:modified>
</cp:coreProperties>
</file>